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21"/>
  </p:notesMasterIdLst>
  <p:sldIdLst>
    <p:sldId id="275" r:id="rId3"/>
    <p:sldId id="283" r:id="rId4"/>
    <p:sldId id="259" r:id="rId5"/>
    <p:sldId id="260" r:id="rId6"/>
    <p:sldId id="279" r:id="rId7"/>
    <p:sldId id="277" r:id="rId8"/>
    <p:sldId id="263" r:id="rId9"/>
    <p:sldId id="284" r:id="rId10"/>
    <p:sldId id="262" r:id="rId11"/>
    <p:sldId id="282" r:id="rId12"/>
    <p:sldId id="267" r:id="rId13"/>
    <p:sldId id="272" r:id="rId14"/>
    <p:sldId id="268" r:id="rId15"/>
    <p:sldId id="281" r:id="rId16"/>
    <p:sldId id="271" r:id="rId17"/>
    <p:sldId id="274" r:id="rId18"/>
    <p:sldId id="280" r:id="rId19"/>
    <p:sldId id="264"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46"/>
    <p:restoredTop sz="81450"/>
  </p:normalViewPr>
  <p:slideViewPr>
    <p:cSldViewPr snapToGrid="0">
      <p:cViewPr>
        <p:scale>
          <a:sx n="100" d="100"/>
          <a:sy n="100" d="100"/>
        </p:scale>
        <p:origin x="8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BA60A-6737-C24E-AF19-E9621358D972}" type="datetimeFigureOut">
              <a:rPr kumimoji="1" lang="ja-JP" altLang="en-US" smtClean="0"/>
              <a:t>2023/4/6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059C6-7D77-984E-A731-CF95A201980D}" type="slidenum">
              <a:rPr kumimoji="1" lang="ja-JP" altLang="en-US" smtClean="0"/>
              <a:t>‹#›</a:t>
            </a:fld>
            <a:endParaRPr kumimoji="1" lang="ja-JP" altLang="en-US"/>
          </a:p>
        </p:txBody>
      </p:sp>
    </p:spTree>
    <p:extLst>
      <p:ext uri="{BB962C8B-B14F-4D97-AF65-F5344CB8AC3E}">
        <p14:creationId xmlns:p14="http://schemas.microsoft.com/office/powerpoint/2010/main" val="42069952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0" i="0" dirty="0">
                <a:solidFill>
                  <a:srgbClr val="D1D5DB"/>
                </a:solidFill>
                <a:effectLst/>
                <a:latin typeface="Söhne"/>
              </a:rPr>
              <a:t>Our product, named Hackathon Attestation, --- after hackathon events</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First, let’s explain the attestation part. In this phase, the goals are setting milestones, obtaining attestations from sponsors, and receiving donations. Here’s a breakdown of each step:</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10</a:t>
            </a:fld>
            <a:endParaRPr kumimoji="1" lang="ja-JP" altLang="en-US"/>
          </a:p>
        </p:txBody>
      </p:sp>
    </p:spTree>
    <p:extLst>
      <p:ext uri="{BB962C8B-B14F-4D97-AF65-F5344CB8AC3E}">
        <p14:creationId xmlns:p14="http://schemas.microsoft.com/office/powerpoint/2010/main" val="544596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mj-lt"/>
              <a:buAutoNum type="arabicPeriod"/>
            </a:pPr>
            <a:r>
              <a:rPr lang="en-US" altLang="ja-JP" b="0" i="0" dirty="0">
                <a:solidFill>
                  <a:srgbClr val="D1D5DB"/>
                </a:solidFill>
                <a:effectLst/>
                <a:latin typeface="Söhne"/>
              </a:rPr>
              <a:t>Milestone Setting: The project owner determines the project milestones and their corresponding deadlines. </a:t>
            </a:r>
          </a:p>
          <a:p>
            <a:pPr algn="l">
              <a:buFont typeface="+mj-lt"/>
              <a:buAutoNum type="arabicPeriod"/>
            </a:pPr>
            <a:endParaRPr lang="en-US" altLang="ja-JP" b="0" i="0" dirty="0">
              <a:solidFill>
                <a:srgbClr val="D1D5DB"/>
              </a:solidFill>
              <a:effectLst/>
              <a:latin typeface="Söhne"/>
            </a:endParaRPr>
          </a:p>
          <a:p>
            <a:pPr algn="l">
              <a:buFont typeface="+mj-lt"/>
              <a:buAutoNum type="arabicPeriod"/>
            </a:pPr>
            <a:r>
              <a:rPr lang="en-US" altLang="ja-JP" b="0" i="0" dirty="0">
                <a:solidFill>
                  <a:srgbClr val="D1D5DB"/>
                </a:solidFill>
                <a:effectLst/>
                <a:latin typeface="Söhne"/>
              </a:rPr>
              <a:t>Attestation from Sponsors: Using OP Attestation, sponsors or investors can write attestations for the project using their Ethereum addresses. </a:t>
            </a:r>
          </a:p>
          <a:p>
            <a:pPr algn="l">
              <a:buFont typeface="+mj-lt"/>
              <a:buAutoNum type="arabicPeriod"/>
            </a:pPr>
            <a:endParaRPr lang="en-US" altLang="ja-JP" b="0" i="0" dirty="0">
              <a:solidFill>
                <a:srgbClr val="D1D5DB"/>
              </a:solidFill>
              <a:effectLst/>
              <a:latin typeface="Söhne"/>
            </a:endParaRPr>
          </a:p>
          <a:p>
            <a:pPr algn="l">
              <a:buFont typeface="+mj-lt"/>
              <a:buAutoNum type="arabicPeriod"/>
            </a:pPr>
            <a:r>
              <a:rPr lang="en-US" altLang="ja-JP" b="0" i="0" dirty="0">
                <a:solidFill>
                  <a:srgbClr val="D1D5DB"/>
                </a:solidFill>
                <a:effectLst/>
                <a:latin typeface="Söhne"/>
              </a:rPr>
              <a:t>Donations: donator can confidently donate to the project they</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11</a:t>
            </a:fld>
            <a:endParaRPr kumimoji="1" lang="ja-JP" altLang="en-US"/>
          </a:p>
        </p:txBody>
      </p:sp>
    </p:spTree>
    <p:extLst>
      <p:ext uri="{BB962C8B-B14F-4D97-AF65-F5344CB8AC3E}">
        <p14:creationId xmlns:p14="http://schemas.microsoft.com/office/powerpoint/2010/main" val="2612510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In this phase,  sponsors and donators, will help sustain momentum and give them feedback.</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12</a:t>
            </a:fld>
            <a:endParaRPr kumimoji="1" lang="ja-JP" altLang="en-US"/>
          </a:p>
        </p:txBody>
      </p:sp>
    </p:spTree>
    <p:extLst>
      <p:ext uri="{BB962C8B-B14F-4D97-AF65-F5344CB8AC3E}">
        <p14:creationId xmlns:p14="http://schemas.microsoft.com/office/powerpoint/2010/main" val="2135280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As the deadline, </a:t>
            </a:r>
            <a:r>
              <a:rPr lang="en-US" altLang="ja-JP" b="0" i="0" dirty="0" err="1">
                <a:solidFill>
                  <a:srgbClr val="D1D5DB"/>
                </a:solidFill>
                <a:effectLst/>
                <a:latin typeface="Söhne"/>
              </a:rPr>
              <a:t>oSnap’s</a:t>
            </a:r>
            <a:r>
              <a:rPr lang="en-US" altLang="ja-JP" b="0" i="0" dirty="0">
                <a:solidFill>
                  <a:srgbClr val="D1D5DB"/>
                </a:solidFill>
                <a:effectLst/>
                <a:latin typeface="Söhne"/>
              </a:rPr>
              <a:t> will be used for donors to decide whether the milestone is reached. Or not. </a:t>
            </a:r>
          </a:p>
          <a:p>
            <a:pPr algn="l"/>
            <a:r>
              <a:rPr lang="en-US" altLang="ja-JP" b="0" i="0" dirty="0">
                <a:solidFill>
                  <a:srgbClr val="D1D5DB"/>
                </a:solidFill>
                <a:effectLst/>
                <a:latin typeface="Söhne"/>
              </a:rPr>
              <a:t>The voting outcomes are confirmed through UMA/</a:t>
            </a:r>
            <a:r>
              <a:rPr lang="en-US" altLang="ja-JP" b="0" i="0" dirty="0" err="1">
                <a:solidFill>
                  <a:srgbClr val="D1D5DB"/>
                </a:solidFill>
                <a:effectLst/>
                <a:latin typeface="Söhne"/>
              </a:rPr>
              <a:t>oSnap</a:t>
            </a:r>
            <a:r>
              <a:rPr lang="en-US" altLang="ja-JP" b="0" i="0" dirty="0">
                <a:solidFill>
                  <a:srgbClr val="D1D5DB"/>
                </a:solidFill>
                <a:effectLst/>
                <a:latin typeface="Söhne"/>
              </a:rPr>
              <a:t>, and once voting is finished,  donation </a:t>
            </a:r>
            <a:r>
              <a:rPr lang="en-US" altLang="ja-JP" b="0" i="0" dirty="0" err="1">
                <a:solidFill>
                  <a:srgbClr val="D1D5DB"/>
                </a:solidFill>
                <a:effectLst/>
                <a:latin typeface="Söhne"/>
              </a:rPr>
              <a:t>transer</a:t>
            </a:r>
            <a:r>
              <a:rPr lang="en-US" altLang="ja-JP" b="0" i="0" dirty="0">
                <a:solidFill>
                  <a:srgbClr val="D1D5DB"/>
                </a:solidFill>
                <a:effectLst/>
                <a:latin typeface="Söhne"/>
              </a:rPr>
              <a:t> from the Gnosis Safe ,</a:t>
            </a:r>
          </a:p>
          <a:p>
            <a:pPr algn="l"/>
            <a:endParaRPr lang="en-US" altLang="ja-JP" b="0" i="0" dirty="0">
              <a:solidFill>
                <a:srgbClr val="D1D5DB"/>
              </a:solidFill>
              <a:effectLst/>
              <a:latin typeface="Söhne"/>
            </a:endParaRPr>
          </a:p>
          <a:p>
            <a:pPr algn="l"/>
            <a:r>
              <a:rPr lang="en-US" altLang="ja-JP" b="0" i="0" dirty="0">
                <a:solidFill>
                  <a:srgbClr val="D1D5DB"/>
                </a:solidFill>
                <a:effectLst/>
                <a:latin typeface="Söhne"/>
              </a:rPr>
              <a:t>(</a:t>
            </a:r>
            <a:r>
              <a:rPr lang="en-US" altLang="ja-JP" b="0" i="0" dirty="0" err="1">
                <a:solidFill>
                  <a:srgbClr val="D1D5DB"/>
                </a:solidFill>
                <a:effectLst/>
                <a:latin typeface="Söhne"/>
              </a:rPr>
              <a:t>oSnap</a:t>
            </a:r>
            <a:r>
              <a:rPr lang="en-US" altLang="ja-JP" b="0" i="0" dirty="0">
                <a:solidFill>
                  <a:srgbClr val="D1D5DB"/>
                </a:solidFill>
                <a:effectLst/>
                <a:latin typeface="Söhne"/>
              </a:rPr>
              <a:t> offers a smooth solution for handling these procedures, guaranteeing an effective and transparent system for milestone evaluation and fund distribution. This method enables project teams and backers to trust the development progress and the appropriate allocation of resources.)</a:t>
            </a:r>
          </a:p>
          <a:p>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13</a:t>
            </a:fld>
            <a:endParaRPr kumimoji="1" lang="ja-JP" altLang="en-US"/>
          </a:p>
        </p:txBody>
      </p:sp>
    </p:spTree>
    <p:extLst>
      <p:ext uri="{BB962C8B-B14F-4D97-AF65-F5344CB8AC3E}">
        <p14:creationId xmlns:p14="http://schemas.microsoft.com/office/powerpoint/2010/main" val="2927904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snapshot phase, donator can choose donate or withdraw.</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14</a:t>
            </a:fld>
            <a:endParaRPr kumimoji="1" lang="ja-JP" altLang="en-US"/>
          </a:p>
        </p:txBody>
      </p:sp>
    </p:spTree>
    <p:extLst>
      <p:ext uri="{BB962C8B-B14F-4D97-AF65-F5344CB8AC3E}">
        <p14:creationId xmlns:p14="http://schemas.microsoft.com/office/powerpoint/2010/main" val="3128855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If the vote is successful, the product owner can obtain the donation. However, if the vote fails, the donors can individually withdraw their contributions.</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15</a:t>
            </a:fld>
            <a:endParaRPr kumimoji="1" lang="ja-JP" altLang="en-US"/>
          </a:p>
        </p:txBody>
      </p:sp>
    </p:spTree>
    <p:extLst>
      <p:ext uri="{BB962C8B-B14F-4D97-AF65-F5344CB8AC3E}">
        <p14:creationId xmlns:p14="http://schemas.microsoft.com/office/powerpoint/2010/main" val="2554122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In summary, this process offers advantages for all parties involved:</a:t>
            </a:r>
          </a:p>
          <a:p>
            <a:pPr algn="l"/>
            <a:r>
              <a:rPr lang="en-US" altLang="ja-JP" b="0" i="0" dirty="0">
                <a:solidFill>
                  <a:srgbClr val="D1D5DB"/>
                </a:solidFill>
                <a:effectLst/>
                <a:latin typeface="Söhne"/>
              </a:rPr>
              <a:t>Sponsors can efficiently assess projects,</a:t>
            </a:r>
          </a:p>
          <a:p>
            <a:pPr algn="l"/>
            <a:r>
              <a:rPr lang="en-US" altLang="ja-JP" b="0" i="0" dirty="0">
                <a:solidFill>
                  <a:srgbClr val="D1D5DB"/>
                </a:solidFill>
                <a:effectLst/>
                <a:latin typeface="Söhne"/>
              </a:rPr>
              <a:t>Project owners try to work hard for reaching milestones and get donation. </a:t>
            </a:r>
          </a:p>
          <a:p>
            <a:pPr algn="l"/>
            <a:r>
              <a:rPr lang="en-US" altLang="ja-JP" b="0" i="0" dirty="0">
                <a:solidFill>
                  <a:srgbClr val="D1D5DB"/>
                </a:solidFill>
                <a:effectLst/>
                <a:latin typeface="Söhne"/>
              </a:rPr>
              <a:t>Donors can feel transparency and donate from early-phase</a:t>
            </a:r>
          </a:p>
          <a:p>
            <a:pPr algn="l"/>
            <a:endParaRPr kumimoji="1" lang="en-US" altLang="ja-JP" dirty="0"/>
          </a:p>
          <a:p>
            <a:r>
              <a:rPr kumimoji="1" lang="en-US" altLang="ja-JP" dirty="0"/>
              <a:t>So, we create a win-win situation for all parties involved, promoting successful post-hackathon</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16</a:t>
            </a:fld>
            <a:endParaRPr kumimoji="1" lang="ja-JP" altLang="en-US"/>
          </a:p>
        </p:txBody>
      </p:sp>
    </p:spTree>
    <p:extLst>
      <p:ext uri="{BB962C8B-B14F-4D97-AF65-F5344CB8AC3E}">
        <p14:creationId xmlns:p14="http://schemas.microsoft.com/office/powerpoint/2010/main" val="3008594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During this hackathon, we’ve suggested this process and focused on creating the contracts and front-end elements. We believe that hackathons generate numerous promising projects with immense potential. Our aim is to aid these projects in expanding and becoming more impactful by offering a supportive ecosystem</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17</a:t>
            </a:fld>
            <a:endParaRPr kumimoji="1" lang="ja-JP" altLang="en-US"/>
          </a:p>
        </p:txBody>
      </p:sp>
    </p:spTree>
    <p:extLst>
      <p:ext uri="{BB962C8B-B14F-4D97-AF65-F5344CB8AC3E}">
        <p14:creationId xmlns:p14="http://schemas.microsoft.com/office/powerpoint/2010/main" val="362265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mj-lt"/>
              <a:buAutoNum type="arabicPeriod"/>
            </a:pPr>
            <a:r>
              <a:rPr lang="en-US" altLang="ja-JP" b="0" i="0" dirty="0">
                <a:solidFill>
                  <a:srgbClr val="D1D5DB"/>
                </a:solidFill>
                <a:effectLst/>
                <a:latin typeface="Söhne"/>
              </a:rPr>
              <a:t>OP Attestation: Sponsors and investors can vouch for project owners’ credibility using attestation</a:t>
            </a:r>
          </a:p>
          <a:p>
            <a:pPr algn="l">
              <a:buFont typeface="+mj-lt"/>
              <a:buAutoNum type="arabicPeriod"/>
            </a:pPr>
            <a:r>
              <a:rPr lang="en-US" altLang="ja-JP" b="0" i="0" dirty="0">
                <a:solidFill>
                  <a:srgbClr val="D1D5DB"/>
                </a:solidFill>
                <a:effectLst/>
                <a:latin typeface="Söhne"/>
              </a:rPr>
              <a:t>.</a:t>
            </a:r>
            <a:r>
              <a:rPr lang="en-US" altLang="ja-JP" b="0" i="0" dirty="0" err="1">
                <a:solidFill>
                  <a:srgbClr val="D1D5DB"/>
                </a:solidFill>
                <a:effectLst/>
                <a:latin typeface="Söhne"/>
              </a:rPr>
              <a:t>oSnap</a:t>
            </a:r>
            <a:r>
              <a:rPr lang="en-US" altLang="ja-JP" b="0" i="0" dirty="0">
                <a:solidFill>
                  <a:srgbClr val="D1D5DB"/>
                </a:solidFill>
                <a:effectLst/>
                <a:latin typeface="Söhne"/>
              </a:rPr>
              <a:t> establish an effective and dependable donation system by UMA based execute. Donations are disbursed only when projects reach particular milestones. </a:t>
            </a:r>
          </a:p>
          <a:p>
            <a:pPr algn="l">
              <a:buFont typeface="+mj-lt"/>
              <a:buAutoNum type="arabicPeriod"/>
            </a:pPr>
            <a:r>
              <a:rPr lang="en-US" altLang="ja-JP" b="0" i="0" dirty="0">
                <a:solidFill>
                  <a:srgbClr val="D1D5DB"/>
                </a:solidFill>
                <a:effectLst/>
                <a:latin typeface="Söhne"/>
              </a:rPr>
              <a:t> Gnosis Safe: Gnosis Safe makes sure of secure funds management, safeguarding donations until project milestones are achieved.</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18</a:t>
            </a:fld>
            <a:endParaRPr kumimoji="1" lang="ja-JP" altLang="en-US"/>
          </a:p>
        </p:txBody>
      </p:sp>
    </p:spTree>
    <p:extLst>
      <p:ext uri="{BB962C8B-B14F-4D97-AF65-F5344CB8AC3E}">
        <p14:creationId xmlns:p14="http://schemas.microsoft.com/office/powerpoint/2010/main" val="14479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Post hackathon development is quite hard! </a:t>
            </a:r>
            <a:r>
              <a:rPr lang="ja-JP" altLang="en-US" b="0" i="0">
                <a:solidFill>
                  <a:srgbClr val="D1D5DB"/>
                </a:solidFill>
                <a:effectLst/>
                <a:latin typeface="Söhne"/>
              </a:rPr>
              <a:t>😢 </a:t>
            </a:r>
            <a:r>
              <a:rPr lang="en-US" altLang="ja-JP" b="0" i="0" dirty="0">
                <a:solidFill>
                  <a:srgbClr val="D1D5DB"/>
                </a:solidFill>
                <a:effectLst/>
                <a:latin typeface="Söhne"/>
              </a:rPr>
              <a:t>:</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2</a:t>
            </a:fld>
            <a:endParaRPr kumimoji="1" lang="ja-JP" altLang="en-US"/>
          </a:p>
        </p:txBody>
      </p:sp>
    </p:spTree>
    <p:extLst>
      <p:ext uri="{BB962C8B-B14F-4D97-AF65-F5344CB8AC3E}">
        <p14:creationId xmlns:p14="http://schemas.microsoft.com/office/powerpoint/2010/main" val="2256776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ja-JP" b="0" i="0" dirty="0">
                <a:solidFill>
                  <a:srgbClr val="D1D5DB"/>
                </a:solidFill>
                <a:effectLst/>
                <a:latin typeface="Söhne"/>
              </a:rPr>
              <a:t>1 year ago, we joined a eth global hackathon too. Luckily, our team has succeeded in developing and collaborating until today.</a:t>
            </a:r>
          </a:p>
          <a:p>
            <a:pPr algn="l"/>
            <a:r>
              <a:rPr lang="en-US" altLang="ja-JP" b="0" i="0" dirty="0">
                <a:solidFill>
                  <a:srgbClr val="D1D5DB"/>
                </a:solidFill>
                <a:effectLst/>
                <a:latin typeface="Söhne"/>
              </a:rPr>
              <a:t>Looking back these days,  I found some crucial factors that have allowed us to keep working together so far:</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1. investors have good connections with another investors and projects, so, its important to get trust from investors at hackathon</a:t>
            </a:r>
          </a:p>
          <a:p>
            <a:pPr algn="l"/>
            <a:r>
              <a:rPr lang="en-US" altLang="ja-JP" b="0" i="0" dirty="0">
                <a:solidFill>
                  <a:srgbClr val="D1D5DB"/>
                </a:solidFill>
                <a:effectLst/>
                <a:latin typeface="Söhne"/>
              </a:rPr>
              <a:t>2. We got early donation from potential user, thanks to this, we measured user interest and expectations for our product</a:t>
            </a:r>
          </a:p>
          <a:p>
            <a:pPr algn="l"/>
            <a:r>
              <a:rPr lang="en-US" altLang="ja-JP" b="0" i="0" dirty="0">
                <a:solidFill>
                  <a:srgbClr val="D1D5DB"/>
                </a:solidFill>
                <a:effectLst/>
                <a:latin typeface="Söhne"/>
              </a:rPr>
              <a:t>3. We got milestone-based grants from </a:t>
            </a:r>
            <a:r>
              <a:rPr lang="en-US" altLang="ja-JP" b="0" i="0" dirty="0" err="1">
                <a:solidFill>
                  <a:srgbClr val="D1D5DB"/>
                </a:solidFill>
                <a:effectLst/>
                <a:latin typeface="Söhne"/>
              </a:rPr>
              <a:t>StarkNet</a:t>
            </a:r>
            <a:r>
              <a:rPr lang="en-US" altLang="ja-JP" b="0" i="0" dirty="0">
                <a:solidFill>
                  <a:srgbClr val="D1D5DB"/>
                </a:solidFill>
                <a:effectLst/>
                <a:latin typeface="Söhne"/>
              </a:rPr>
              <a:t> . it migrates our financial worries and let us concentrate on development.</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4</a:t>
            </a:fld>
            <a:endParaRPr kumimoji="1" lang="ja-JP" altLang="en-US"/>
          </a:p>
        </p:txBody>
      </p:sp>
    </p:spTree>
    <p:extLst>
      <p:ext uri="{BB962C8B-B14F-4D97-AF65-F5344CB8AC3E}">
        <p14:creationId xmlns:p14="http://schemas.microsoft.com/office/powerpoint/2010/main" val="3118199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D1D5DB"/>
                </a:solidFill>
                <a:effectLst/>
                <a:latin typeface="Söhne"/>
              </a:rPr>
              <a:t>In this hackathon, my goal is to suggest a solution that </a:t>
            </a:r>
            <a:r>
              <a:rPr lang="en-US" altLang="ja-JP" sz="1200" b="0" i="0" dirty="0">
                <a:effectLst/>
                <a:latin typeface="Söhne"/>
              </a:rPr>
              <a:t>Bring </a:t>
            </a:r>
            <a:r>
              <a:rPr lang="en-US" altLang="ja-JP" sz="1200" b="0" i="0" dirty="0" err="1">
                <a:effectLst/>
                <a:latin typeface="Söhne"/>
              </a:rPr>
              <a:t>ing</a:t>
            </a:r>
            <a:r>
              <a:rPr lang="en-US" altLang="ja-JP" sz="1200" b="0" i="0" dirty="0">
                <a:effectLst/>
                <a:latin typeface="Söhne"/>
              </a:rPr>
              <a:t> the post-hackathon project closer to a similar. </a:t>
            </a:r>
            <a:r>
              <a:rPr lang="en-US" altLang="ja-JP" b="0" i="0" dirty="0">
                <a:solidFill>
                  <a:srgbClr val="D1D5DB"/>
                </a:solidFill>
                <a:effectLst/>
                <a:latin typeface="Söhne"/>
              </a:rPr>
              <a:t>conditions I’ve encountered </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5</a:t>
            </a:fld>
            <a:endParaRPr kumimoji="1" lang="ja-JP" altLang="en-US"/>
          </a:p>
        </p:txBody>
      </p:sp>
    </p:spTree>
    <p:extLst>
      <p:ext uri="{BB962C8B-B14F-4D97-AF65-F5344CB8AC3E}">
        <p14:creationId xmlns:p14="http://schemas.microsoft.com/office/powerpoint/2010/main" val="348317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We propose the following steps for post-hackathon assistance:</a:t>
            </a:r>
          </a:p>
          <a:p>
            <a:pPr algn="l">
              <a:buFont typeface="+mj-lt"/>
              <a:buAutoNum type="arabicPeriod"/>
            </a:pPr>
            <a:r>
              <a:rPr lang="en-US" altLang="ja-JP" b="0" i="0" dirty="0">
                <a:solidFill>
                  <a:srgbClr val="D1D5DB"/>
                </a:solidFill>
                <a:effectLst/>
                <a:latin typeface="Söhne"/>
              </a:rPr>
              <a:t>The product owner defines milestones and. deadlines.</a:t>
            </a:r>
          </a:p>
          <a:p>
            <a:pPr algn="l">
              <a:buFont typeface="+mj-lt"/>
              <a:buAutoNum type="arabicPeriod"/>
            </a:pPr>
            <a:r>
              <a:rPr lang="en-US" altLang="ja-JP" b="0" i="0" dirty="0">
                <a:solidFill>
                  <a:srgbClr val="D1D5DB"/>
                </a:solidFill>
                <a:effectLst/>
                <a:latin typeface="Söhne"/>
              </a:rPr>
              <a:t>Sponsors provide an endorsement for the project.</a:t>
            </a:r>
          </a:p>
          <a:p>
            <a:pPr algn="l">
              <a:buFont typeface="+mj-lt"/>
              <a:buAutoNum type="arabicPeriod"/>
            </a:pPr>
            <a:r>
              <a:rPr lang="en-US" altLang="ja-JP" b="0" i="0" dirty="0">
                <a:solidFill>
                  <a:srgbClr val="D1D5DB"/>
                </a:solidFill>
                <a:effectLst/>
                <a:latin typeface="Söhne"/>
              </a:rPr>
              <a:t>Users contribute donations with attestation</a:t>
            </a:r>
          </a:p>
          <a:p>
            <a:pPr algn="l">
              <a:buFont typeface="+mj-lt"/>
              <a:buAutoNum type="arabicPeriod"/>
            </a:pPr>
            <a:r>
              <a:rPr lang="en-US" altLang="ja-JP" b="0" i="0" dirty="0">
                <a:solidFill>
                  <a:srgbClr val="D1D5DB"/>
                </a:solidFill>
                <a:effectLst/>
                <a:latin typeface="Söhne"/>
              </a:rPr>
              <a:t>Product owner keep developing</a:t>
            </a:r>
          </a:p>
          <a:p>
            <a:pPr algn="l">
              <a:buFont typeface="+mj-lt"/>
              <a:buAutoNum type="arabicPeriod"/>
            </a:pPr>
            <a:r>
              <a:rPr lang="en-US" altLang="ja-JP" b="0" i="0" dirty="0">
                <a:solidFill>
                  <a:srgbClr val="D1D5DB"/>
                </a:solidFill>
                <a:effectLst/>
                <a:latin typeface="Söhne"/>
              </a:rPr>
              <a:t>At the deadline, a vote takes place to decide if the milestone is achieved or not</a:t>
            </a:r>
          </a:p>
          <a:p>
            <a:pPr algn="l">
              <a:buFont typeface="+mj-lt"/>
              <a:buAutoNum type="arabicPeriod"/>
            </a:pPr>
            <a:r>
              <a:rPr lang="en-US" altLang="ja-JP" b="0" i="0" dirty="0">
                <a:solidFill>
                  <a:srgbClr val="D1D5DB"/>
                </a:solidFill>
                <a:effectLst/>
                <a:latin typeface="Söhne"/>
              </a:rPr>
              <a:t>If the vote approves, product owner can access the total amount of donations .</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6</a:t>
            </a:fld>
            <a:endParaRPr kumimoji="1" lang="ja-JP" altLang="en-US"/>
          </a:p>
        </p:txBody>
      </p:sp>
    </p:spTree>
    <p:extLst>
      <p:ext uri="{BB962C8B-B14F-4D97-AF65-F5344CB8AC3E}">
        <p14:creationId xmlns:p14="http://schemas.microsoft.com/office/powerpoint/2010/main" val="172238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To enable the suggested process, we’ve chosen OP Attestation, </a:t>
            </a:r>
            <a:r>
              <a:rPr lang="en-US" altLang="ja-JP" b="0" i="0" dirty="0" err="1">
                <a:solidFill>
                  <a:srgbClr val="D1D5DB"/>
                </a:solidFill>
                <a:effectLst/>
                <a:latin typeface="Söhne"/>
              </a:rPr>
              <a:t>oSnap</a:t>
            </a:r>
            <a:r>
              <a:rPr lang="en-US" altLang="ja-JP" b="0" i="0" dirty="0">
                <a:solidFill>
                  <a:srgbClr val="D1D5DB"/>
                </a:solidFill>
                <a:effectLst/>
                <a:latin typeface="Söhne"/>
              </a:rPr>
              <a:t>, and Gnosis Safe. </a:t>
            </a:r>
          </a:p>
          <a:p>
            <a:endParaRPr lang="en-US" altLang="ja-JP" b="0" i="0" dirty="0">
              <a:solidFill>
                <a:srgbClr val="D1D5DB"/>
              </a:solidFill>
              <a:effectLst/>
              <a:latin typeface="Söhne"/>
            </a:endParaRPr>
          </a:p>
          <a:p>
            <a:r>
              <a:rPr lang="en-US" altLang="ja-JP" b="0" i="0" dirty="0">
                <a:solidFill>
                  <a:srgbClr val="D1D5DB"/>
                </a:solidFill>
                <a:effectLst/>
                <a:latin typeface="Söhne"/>
              </a:rPr>
              <a:t>These tools will  help the post-hackathon development journey, guaranteeing a smooth and secure experience.</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7</a:t>
            </a:fld>
            <a:endParaRPr kumimoji="1" lang="ja-JP" altLang="en-US"/>
          </a:p>
        </p:txBody>
      </p:sp>
    </p:spTree>
    <p:extLst>
      <p:ext uri="{BB962C8B-B14F-4D97-AF65-F5344CB8AC3E}">
        <p14:creationId xmlns:p14="http://schemas.microsoft.com/office/powerpoint/2010/main" val="4013523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dirty="0">
                <a:solidFill>
                  <a:srgbClr val="D4D4D4"/>
                </a:solidFill>
                <a:effectLst/>
                <a:latin typeface="Menlo" panose="020B0609030804020204" pitchFamily="49" charset="0"/>
              </a:rPr>
              <a:t>We developed on Gnosis Chain . Because it stands out in the blockchain space from view point of its cost-effective safe usage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dirty="0">
                <a:solidFill>
                  <a:srgbClr val="D4D4D4"/>
                </a:solidFill>
                <a:effectLst/>
                <a:latin typeface="Menlo" panose="020B0609030804020204" pitchFamily="49" charset="0"/>
              </a:rPr>
              <a:t>especially </a:t>
            </a:r>
            <a:r>
              <a:rPr lang="en-US" altLang="ja-JP" b="0" dirty="0" err="1">
                <a:solidFill>
                  <a:srgbClr val="D4D4D4"/>
                </a:solidFill>
                <a:effectLst/>
                <a:latin typeface="Menlo" panose="020B0609030804020204" pitchFamily="49" charset="0"/>
              </a:rPr>
              <a:t>usd-pag</a:t>
            </a:r>
            <a:r>
              <a:rPr lang="en-US" altLang="ja-JP" b="0" dirty="0">
                <a:solidFill>
                  <a:srgbClr val="D4D4D4"/>
                </a:solidFill>
                <a:effectLst/>
                <a:latin typeface="Menlo" panose="020B0609030804020204" pitchFamily="49" charset="0"/>
              </a:rPr>
              <a:t>, gas pricing. These features make our product more trust one.</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8</a:t>
            </a:fld>
            <a:endParaRPr kumimoji="1" lang="ja-JP" altLang="en-US"/>
          </a:p>
        </p:txBody>
      </p:sp>
    </p:spTree>
    <p:extLst>
      <p:ext uri="{BB962C8B-B14F-4D97-AF65-F5344CB8AC3E}">
        <p14:creationId xmlns:p14="http://schemas.microsoft.com/office/powerpoint/2010/main" val="281480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Applying these tools to the flow, we can visualize the process as follows:</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9</a:t>
            </a:fld>
            <a:endParaRPr kumimoji="1" lang="ja-JP" altLang="en-US"/>
          </a:p>
        </p:txBody>
      </p:sp>
    </p:spTree>
    <p:extLst>
      <p:ext uri="{BB962C8B-B14F-4D97-AF65-F5344CB8AC3E}">
        <p14:creationId xmlns:p14="http://schemas.microsoft.com/office/powerpoint/2010/main" val="219264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1F2D52-804A-89EE-DF3D-16CE7377F8A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740EF43-6915-E481-FB60-E61EC24FA2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675E88D-0E74-07CE-C51D-D79A07AEF51A}"/>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79C5609C-CC60-B0F4-1215-12AE020625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C296476-CAEB-04DA-CD8A-B50337A20668}"/>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646264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7215B-B87E-24C0-2422-680C4F7A842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D76294-9C23-555C-554A-39D54A21782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A34294-ED29-767A-983A-749736520F75}"/>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B19289CC-AB49-E7CB-5C92-0773C444556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808F87-1E8A-0C36-032C-E6E1547692B1}"/>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62370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8C55E7F-184B-8081-527D-8B25E270F23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CEC8456-9961-35AC-35FD-543F67AD0DB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7D3DEE-A235-6542-1E32-D6DDA04BD4E2}"/>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74D87184-E57C-9298-A24E-EFD89BB2FE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B7950D-5167-EE8C-C822-44D1976B99D3}"/>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230260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588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28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0DCF7C-7B9E-D792-ED1B-27C5763766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DB2562-413F-E395-4EF7-E28A19E6857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941517-8CBE-A3A4-EA02-DF0A260A4DF0}"/>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72225468-371B-A8DB-8221-1EA6207B2E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6A0A9E-4D69-BA60-0B87-F56340EE6AC7}"/>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86337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758631-BD5F-811B-2AEA-0C62A39087F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D0A1079-F128-B8D9-1396-4A2DAB058D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944950D-EC68-13B8-0F17-16A3EF3BF022}"/>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2B5293CD-AC81-7460-6931-F9D1958D9C4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D12B1E-FD99-6EB8-4599-F7AC115E9A2D}"/>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349193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6BEF83-CC51-6108-EE7B-5E6C23E7EE5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C69E7C6-23C3-D421-9556-3E3D3D01E3C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A0FE789-5C9C-CDBE-1800-7578E13C2E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4588A14-7565-A81A-40D8-282CDC796AA9}"/>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6" name="フッター プレースホルダー 5">
            <a:extLst>
              <a:ext uri="{FF2B5EF4-FFF2-40B4-BE49-F238E27FC236}">
                <a16:creationId xmlns:a16="http://schemas.microsoft.com/office/drawing/2014/main" id="{3D20C76E-5696-A01C-522A-5CE9851E5CC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BE9FA6D-F8A3-9211-5374-9A8836D69CE4}"/>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52859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A9D506-B786-A976-3E18-697C2DEA6E3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C1424E-EE25-410E-8E06-B9EC3D21C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92A8159-2B4C-64B2-5CD6-29CE076F96F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77270D5-8EAD-2C87-A23F-44E55AD538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9EEE0D-579E-242F-585F-BE0C5BDFC0D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24018ED-714E-BF66-4703-B2C8FB55E967}"/>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8" name="フッター プレースホルダー 7">
            <a:extLst>
              <a:ext uri="{FF2B5EF4-FFF2-40B4-BE49-F238E27FC236}">
                <a16:creationId xmlns:a16="http://schemas.microsoft.com/office/drawing/2014/main" id="{99BD7174-6133-5454-57A9-1FE1C7357FD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FC39AA4-044F-67AF-F4A6-9B9E4B3A6FB9}"/>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35056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5F3286-250C-5089-2A73-ED57074A217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AB5E2F-8139-DEF8-2D21-61259261E753}"/>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4" name="フッター プレースホルダー 3">
            <a:extLst>
              <a:ext uri="{FF2B5EF4-FFF2-40B4-BE49-F238E27FC236}">
                <a16:creationId xmlns:a16="http://schemas.microsoft.com/office/drawing/2014/main" id="{9B9D7A62-8A98-1AD4-91F1-418C66F1B2A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4FA3453-07E6-E2A6-16FE-B050C17AEC50}"/>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497628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9573003-0A54-D6FA-D30A-25F0E2282674}"/>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3" name="フッター プレースホルダー 2">
            <a:extLst>
              <a:ext uri="{FF2B5EF4-FFF2-40B4-BE49-F238E27FC236}">
                <a16:creationId xmlns:a16="http://schemas.microsoft.com/office/drawing/2014/main" id="{78467653-4906-8E6A-7FCB-8298CDC521A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C8BA089-FDE9-82AE-AA55-04AAE2EDEE78}"/>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254812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618E00-9D78-89C6-D2C3-2A32E43464F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6841A33-B909-E232-DEDD-D1C9889878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7A68926-EE9C-D3B0-4C16-5B56A8FE0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624F12A-F236-08B9-5C7F-26D5171D532B}"/>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6" name="フッター プレースホルダー 5">
            <a:extLst>
              <a:ext uri="{FF2B5EF4-FFF2-40B4-BE49-F238E27FC236}">
                <a16:creationId xmlns:a16="http://schemas.microsoft.com/office/drawing/2014/main" id="{100469E5-B4C6-95D7-7FC7-AAD4EE841F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4AD32EA-7067-7F8A-4175-5B01EBE49E48}"/>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610123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802103-D708-F308-7851-9D13559A235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5E7F5FC-090A-B0AB-73B8-08EDA1F00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7929A02-033B-4CAB-495C-6C9C58E63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D6D3216-C219-9DE6-EEE3-6DE9AF51918F}"/>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6" name="フッター プレースホルダー 5">
            <a:extLst>
              <a:ext uri="{FF2B5EF4-FFF2-40B4-BE49-F238E27FC236}">
                <a16:creationId xmlns:a16="http://schemas.microsoft.com/office/drawing/2014/main" id="{02168171-B020-FABA-7236-10DDF02750F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C598D3-4FA3-4689-4EBB-B3B9ECA21139}"/>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557337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4BF16A5-E6AC-04BD-A83F-C4652C4146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2767F12-9C4D-3149-4A02-C86EE3AAFD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3DBA344-32EC-F91D-1E31-5BAD67FCCE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A6523E73-822D-39E7-C10E-A76A5937CD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70847C8-30D8-2B85-8EB8-926AD4AEEC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587581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461629"/>
      </p:ext>
    </p:extLst>
  </p:cSld>
  <p:clrMap bg1="lt1" tx1="dk1" bg2="lt2" tx2="dk2" accent1="accent1" accent2="accent2" accent3="accent3" accent4="accent4" accent5="accent5" accent6="accent6" hlink="hlink" folHlink="folHlink"/>
  <p:sldLayoutIdLst>
    <p:sldLayoutId id="2147483662"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7.png"/><Relationship Id="rId17" Type="http://schemas.openxmlformats.org/officeDocument/2006/relationships/image" Target="../media/image51.png"/><Relationship Id="rId2" Type="http://schemas.openxmlformats.org/officeDocument/2006/relationships/notesSlide" Target="../notesSlides/notesSlide11.xml"/><Relationship Id="rId16"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8.png"/><Relationship Id="rId5" Type="http://schemas.openxmlformats.org/officeDocument/2006/relationships/image" Target="../media/image45.png"/><Relationship Id="rId1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1.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jpe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72EFC97-33EF-E979-059B-FD3371483448}"/>
              </a:ext>
            </a:extLst>
          </p:cNvPr>
          <p:cNvSpPr/>
          <p:nvPr/>
        </p:nvSpPr>
        <p:spPr>
          <a:xfrm>
            <a:off x="6096000" y="5077838"/>
            <a:ext cx="5214026" cy="544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https://eth-global-</a:t>
            </a:r>
            <a:r>
              <a:rPr kumimoji="1" lang="en-US" altLang="ja-JP" sz="2400" dirty="0" err="1"/>
              <a:t>tokyo</a:t>
            </a:r>
            <a:r>
              <a:rPr kumimoji="1" lang="en-US" altLang="ja-JP" sz="2400" dirty="0"/>
              <a:t>-</a:t>
            </a:r>
            <a:r>
              <a:rPr kumimoji="1" lang="en-US" altLang="ja-JP" sz="2400" dirty="0" err="1"/>
              <a:t>chi.vercel.app</a:t>
            </a:r>
            <a:r>
              <a:rPr kumimoji="1" lang="en-US" altLang="ja-JP" sz="2400" dirty="0"/>
              <a:t>/</a:t>
            </a:r>
            <a:endParaRPr kumimoji="1" lang="ja-JP" alt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ハンターハンター】「あいつワシより強くねー？」と言ってたネテロとネフェルピトーはどちらが強いのかを考察 - Huncyclopedia">
            <a:extLst>
              <a:ext uri="{FF2B5EF4-FFF2-40B4-BE49-F238E27FC236}">
                <a16:creationId xmlns:a16="http://schemas.microsoft.com/office/drawing/2014/main" id="{3D4624D5-84D4-0794-571A-200C98AB1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164" y="1321637"/>
            <a:ext cx="8981671" cy="5029736"/>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EE9E810-8C71-241F-FCB5-1D2992D27FCF}"/>
              </a:ext>
            </a:extLst>
          </p:cNvPr>
          <p:cNvSpPr txBox="1"/>
          <p:nvPr/>
        </p:nvSpPr>
        <p:spPr>
          <a:xfrm>
            <a:off x="3238500" y="506627"/>
            <a:ext cx="4824590" cy="523220"/>
          </a:xfrm>
          <a:prstGeom prst="rect">
            <a:avLst/>
          </a:prstGeom>
          <a:noFill/>
        </p:spPr>
        <p:txBody>
          <a:bodyPr wrap="none" rtlCol="0">
            <a:spAutoFit/>
          </a:bodyPr>
          <a:lstStyle/>
          <a:p>
            <a:r>
              <a:rPr lang="en-US" altLang="ja-JP" sz="2800" b="0" i="0" dirty="0">
                <a:effectLst/>
                <a:latin typeface="Söhne"/>
              </a:rPr>
              <a:t>let’s explain the attestation part</a:t>
            </a:r>
            <a:endParaRPr kumimoji="1" lang="ja-JP" altLang="en-US" sz="2800"/>
          </a:p>
        </p:txBody>
      </p:sp>
    </p:spTree>
    <p:extLst>
      <p:ext uri="{BB962C8B-B14F-4D97-AF65-F5344CB8AC3E}">
        <p14:creationId xmlns:p14="http://schemas.microsoft.com/office/powerpoint/2010/main" val="369333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ダイアグラム&#10;&#10;自動的に生成された説明">
            <a:extLst>
              <a:ext uri="{FF2B5EF4-FFF2-40B4-BE49-F238E27FC236}">
                <a16:creationId xmlns:a16="http://schemas.microsoft.com/office/drawing/2014/main" id="{0A516346-2D94-C9AC-39E8-B0589ED5F17D}"/>
              </a:ext>
            </a:extLst>
          </p:cNvPr>
          <p:cNvPicPr>
            <a:picLocks noChangeAspect="1"/>
          </p:cNvPicPr>
          <p:nvPr/>
        </p:nvPicPr>
        <p:blipFill>
          <a:blip r:embed="rId3"/>
          <a:stretch>
            <a:fillRect/>
          </a:stretch>
        </p:blipFill>
        <p:spPr>
          <a:xfrm>
            <a:off x="211902" y="27443"/>
            <a:ext cx="3099028" cy="4596891"/>
          </a:xfrm>
          <a:prstGeom prst="rect">
            <a:avLst/>
          </a:prstGeom>
        </p:spPr>
      </p:pic>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E5A825F4-F545-DE37-A0DC-1ACFFF186F33}"/>
              </a:ext>
            </a:extLst>
          </p:cNvPr>
          <p:cNvPicPr>
            <a:picLocks noChangeAspect="1"/>
          </p:cNvPicPr>
          <p:nvPr/>
        </p:nvPicPr>
        <p:blipFill>
          <a:blip r:embed="rId4"/>
          <a:stretch>
            <a:fillRect/>
          </a:stretch>
        </p:blipFill>
        <p:spPr>
          <a:xfrm>
            <a:off x="3957433" y="183419"/>
            <a:ext cx="3876304" cy="3497378"/>
          </a:xfrm>
          <a:prstGeom prst="rect">
            <a:avLst/>
          </a:prstGeom>
          <a:ln>
            <a:solidFill>
              <a:schemeClr val="tx1"/>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77D133A5-DE51-6D4F-29A5-C8CD60DF912D}"/>
              </a:ext>
            </a:extLst>
          </p:cNvPr>
          <p:cNvPicPr>
            <a:picLocks noChangeAspect="1"/>
          </p:cNvPicPr>
          <p:nvPr/>
        </p:nvPicPr>
        <p:blipFill>
          <a:blip r:embed="rId5"/>
          <a:stretch>
            <a:fillRect/>
          </a:stretch>
        </p:blipFill>
        <p:spPr>
          <a:xfrm>
            <a:off x="4446776" y="3836773"/>
            <a:ext cx="4315235" cy="3021227"/>
          </a:xfrm>
          <a:prstGeom prst="rect">
            <a:avLst/>
          </a:prstGeom>
          <a:ln>
            <a:solidFill>
              <a:schemeClr val="tx1"/>
            </a:solidFill>
          </a:ln>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1510A988-2140-7156-96EF-DD7C18C8F997}"/>
              </a:ext>
            </a:extLst>
          </p:cNvPr>
          <p:cNvPicPr>
            <a:picLocks noChangeAspect="1"/>
          </p:cNvPicPr>
          <p:nvPr/>
        </p:nvPicPr>
        <p:blipFill>
          <a:blip r:embed="rId6"/>
          <a:stretch>
            <a:fillRect/>
          </a:stretch>
        </p:blipFill>
        <p:spPr>
          <a:xfrm>
            <a:off x="7627093" y="1646358"/>
            <a:ext cx="4467846" cy="3014595"/>
          </a:xfrm>
          <a:prstGeom prst="rect">
            <a:avLst/>
          </a:prstGeom>
          <a:ln>
            <a:solidFill>
              <a:schemeClr val="tx1"/>
            </a:solidFill>
          </a:ln>
        </p:spPr>
      </p:pic>
      <p:pic>
        <p:nvPicPr>
          <p:cNvPr id="12" name="図 11">
            <a:extLst>
              <a:ext uri="{FF2B5EF4-FFF2-40B4-BE49-F238E27FC236}">
                <a16:creationId xmlns:a16="http://schemas.microsoft.com/office/drawing/2014/main" id="{DDA98B10-F4CD-E14E-8DB3-00B93E158958}"/>
              </a:ext>
            </a:extLst>
          </p:cNvPr>
          <p:cNvPicPr>
            <a:picLocks noChangeAspect="1"/>
          </p:cNvPicPr>
          <p:nvPr/>
        </p:nvPicPr>
        <p:blipFill>
          <a:blip r:embed="rId7"/>
          <a:stretch>
            <a:fillRect/>
          </a:stretch>
        </p:blipFill>
        <p:spPr>
          <a:xfrm>
            <a:off x="4651475" y="3086735"/>
            <a:ext cx="2070100" cy="571500"/>
          </a:xfrm>
          <a:prstGeom prst="rect">
            <a:avLst/>
          </a:prstGeom>
          <a:ln>
            <a:solidFill>
              <a:srgbClr val="FF0000"/>
            </a:solidFill>
          </a:ln>
        </p:spPr>
      </p:pic>
      <p:pic>
        <p:nvPicPr>
          <p:cNvPr id="15" name="図 14">
            <a:extLst>
              <a:ext uri="{FF2B5EF4-FFF2-40B4-BE49-F238E27FC236}">
                <a16:creationId xmlns:a16="http://schemas.microsoft.com/office/drawing/2014/main" id="{4E0D5CC0-F6B7-48EF-23A3-4D0C1A29424B}"/>
              </a:ext>
            </a:extLst>
          </p:cNvPr>
          <p:cNvPicPr>
            <a:picLocks noChangeAspect="1"/>
          </p:cNvPicPr>
          <p:nvPr/>
        </p:nvPicPr>
        <p:blipFill>
          <a:blip r:embed="rId8"/>
          <a:stretch>
            <a:fillRect/>
          </a:stretch>
        </p:blipFill>
        <p:spPr>
          <a:xfrm>
            <a:off x="4590974" y="5750786"/>
            <a:ext cx="2120900" cy="571500"/>
          </a:xfrm>
          <a:prstGeom prst="rect">
            <a:avLst/>
          </a:prstGeom>
          <a:ln>
            <a:solidFill>
              <a:srgbClr val="FF0000"/>
            </a:solidFill>
          </a:ln>
        </p:spPr>
      </p:pic>
      <p:pic>
        <p:nvPicPr>
          <p:cNvPr id="17" name="図 16">
            <a:extLst>
              <a:ext uri="{FF2B5EF4-FFF2-40B4-BE49-F238E27FC236}">
                <a16:creationId xmlns:a16="http://schemas.microsoft.com/office/drawing/2014/main" id="{C7717374-EFD5-D7B2-7505-6412547CBD27}"/>
              </a:ext>
            </a:extLst>
          </p:cNvPr>
          <p:cNvPicPr>
            <a:picLocks noChangeAspect="1"/>
          </p:cNvPicPr>
          <p:nvPr/>
        </p:nvPicPr>
        <p:blipFill>
          <a:blip r:embed="rId9"/>
          <a:stretch>
            <a:fillRect/>
          </a:stretch>
        </p:blipFill>
        <p:spPr>
          <a:xfrm>
            <a:off x="8105854" y="3961242"/>
            <a:ext cx="2032000" cy="571500"/>
          </a:xfrm>
          <a:prstGeom prst="rect">
            <a:avLst/>
          </a:prstGeom>
          <a:ln>
            <a:solidFill>
              <a:srgbClr val="FF0000"/>
            </a:solidFill>
          </a:ln>
        </p:spPr>
      </p:pic>
      <p:pic>
        <p:nvPicPr>
          <p:cNvPr id="20" name="図 19">
            <a:extLst>
              <a:ext uri="{FF2B5EF4-FFF2-40B4-BE49-F238E27FC236}">
                <a16:creationId xmlns:a16="http://schemas.microsoft.com/office/drawing/2014/main" id="{20E37E17-D627-3227-84CB-5BA075C7E0C6}"/>
              </a:ext>
            </a:extLst>
          </p:cNvPr>
          <p:cNvPicPr>
            <a:picLocks noChangeAspect="1"/>
          </p:cNvPicPr>
          <p:nvPr/>
        </p:nvPicPr>
        <p:blipFill>
          <a:blip r:embed="rId10"/>
          <a:stretch>
            <a:fillRect/>
          </a:stretch>
        </p:blipFill>
        <p:spPr>
          <a:xfrm>
            <a:off x="3419413" y="2775021"/>
            <a:ext cx="1076040" cy="935381"/>
          </a:xfrm>
          <a:prstGeom prst="rect">
            <a:avLst/>
          </a:prstGeom>
        </p:spPr>
      </p:pic>
      <p:pic>
        <p:nvPicPr>
          <p:cNvPr id="21" name="図 20">
            <a:extLst>
              <a:ext uri="{FF2B5EF4-FFF2-40B4-BE49-F238E27FC236}">
                <a16:creationId xmlns:a16="http://schemas.microsoft.com/office/drawing/2014/main" id="{827DE869-184A-59C5-0B65-56A85881CAFD}"/>
              </a:ext>
            </a:extLst>
          </p:cNvPr>
          <p:cNvPicPr>
            <a:picLocks noChangeAspect="1"/>
          </p:cNvPicPr>
          <p:nvPr/>
        </p:nvPicPr>
        <p:blipFill>
          <a:blip r:embed="rId11"/>
          <a:stretch>
            <a:fillRect/>
          </a:stretch>
        </p:blipFill>
        <p:spPr>
          <a:xfrm>
            <a:off x="9664164" y="4405742"/>
            <a:ext cx="1672157" cy="1126506"/>
          </a:xfrm>
          <a:prstGeom prst="rect">
            <a:avLst/>
          </a:prstGeom>
        </p:spPr>
      </p:pic>
      <p:pic>
        <p:nvPicPr>
          <p:cNvPr id="24" name="図 23">
            <a:extLst>
              <a:ext uri="{FF2B5EF4-FFF2-40B4-BE49-F238E27FC236}">
                <a16:creationId xmlns:a16="http://schemas.microsoft.com/office/drawing/2014/main" id="{3412E1F9-AF83-CAD8-D056-DCED5EB5F716}"/>
              </a:ext>
            </a:extLst>
          </p:cNvPr>
          <p:cNvPicPr>
            <a:picLocks noChangeAspect="1"/>
          </p:cNvPicPr>
          <p:nvPr/>
        </p:nvPicPr>
        <p:blipFill>
          <a:blip r:embed="rId12"/>
          <a:stretch>
            <a:fillRect/>
          </a:stretch>
        </p:blipFill>
        <p:spPr>
          <a:xfrm>
            <a:off x="3390254" y="5209862"/>
            <a:ext cx="984423" cy="1103113"/>
          </a:xfrm>
          <a:prstGeom prst="rect">
            <a:avLst/>
          </a:prstGeom>
        </p:spPr>
      </p:pic>
      <p:pic>
        <p:nvPicPr>
          <p:cNvPr id="25" name="図 24">
            <a:extLst>
              <a:ext uri="{FF2B5EF4-FFF2-40B4-BE49-F238E27FC236}">
                <a16:creationId xmlns:a16="http://schemas.microsoft.com/office/drawing/2014/main" id="{20E25B0E-A280-5852-DED3-6C4F8C68A6B0}"/>
              </a:ext>
            </a:extLst>
          </p:cNvPr>
          <p:cNvPicPr>
            <a:picLocks noChangeAspect="1"/>
          </p:cNvPicPr>
          <p:nvPr/>
        </p:nvPicPr>
        <p:blipFill>
          <a:blip r:embed="rId13"/>
          <a:stretch>
            <a:fillRect/>
          </a:stretch>
        </p:blipFill>
        <p:spPr>
          <a:xfrm>
            <a:off x="7931698" y="1365597"/>
            <a:ext cx="4163241" cy="405510"/>
          </a:xfrm>
          <a:prstGeom prst="rect">
            <a:avLst/>
          </a:prstGeom>
        </p:spPr>
      </p:pic>
      <p:pic>
        <p:nvPicPr>
          <p:cNvPr id="26" name="図 25">
            <a:extLst>
              <a:ext uri="{FF2B5EF4-FFF2-40B4-BE49-F238E27FC236}">
                <a16:creationId xmlns:a16="http://schemas.microsoft.com/office/drawing/2014/main" id="{128AFD52-0601-BF31-1682-9B20705160F9}"/>
              </a:ext>
            </a:extLst>
          </p:cNvPr>
          <p:cNvPicPr>
            <a:picLocks noChangeAspect="1"/>
          </p:cNvPicPr>
          <p:nvPr/>
        </p:nvPicPr>
        <p:blipFill>
          <a:blip r:embed="rId14"/>
          <a:stretch>
            <a:fillRect/>
          </a:stretch>
        </p:blipFill>
        <p:spPr>
          <a:xfrm>
            <a:off x="3165469" y="6364110"/>
            <a:ext cx="3269627" cy="480828"/>
          </a:xfrm>
          <a:prstGeom prst="rect">
            <a:avLst/>
          </a:prstGeom>
        </p:spPr>
      </p:pic>
      <p:pic>
        <p:nvPicPr>
          <p:cNvPr id="27" name="図 26">
            <a:extLst>
              <a:ext uri="{FF2B5EF4-FFF2-40B4-BE49-F238E27FC236}">
                <a16:creationId xmlns:a16="http://schemas.microsoft.com/office/drawing/2014/main" id="{2D8AFF8A-D90B-6E44-B754-8C51CB6CE416}"/>
              </a:ext>
            </a:extLst>
          </p:cNvPr>
          <p:cNvPicPr>
            <a:picLocks noChangeAspect="1"/>
          </p:cNvPicPr>
          <p:nvPr/>
        </p:nvPicPr>
        <p:blipFill>
          <a:blip r:embed="rId15"/>
          <a:stretch>
            <a:fillRect/>
          </a:stretch>
        </p:blipFill>
        <p:spPr>
          <a:xfrm>
            <a:off x="3661662" y="17329"/>
            <a:ext cx="4467846" cy="372320"/>
          </a:xfrm>
          <a:prstGeom prst="rect">
            <a:avLst/>
          </a:prstGeom>
        </p:spPr>
      </p:pic>
      <p:pic>
        <p:nvPicPr>
          <p:cNvPr id="30" name="図 29">
            <a:extLst>
              <a:ext uri="{FF2B5EF4-FFF2-40B4-BE49-F238E27FC236}">
                <a16:creationId xmlns:a16="http://schemas.microsoft.com/office/drawing/2014/main" id="{6AA75E72-09A4-7CF4-2667-7489014724C2}"/>
              </a:ext>
            </a:extLst>
          </p:cNvPr>
          <p:cNvPicPr>
            <a:picLocks noChangeAspect="1"/>
          </p:cNvPicPr>
          <p:nvPr/>
        </p:nvPicPr>
        <p:blipFill>
          <a:blip r:embed="rId16"/>
          <a:stretch>
            <a:fillRect/>
          </a:stretch>
        </p:blipFill>
        <p:spPr>
          <a:xfrm>
            <a:off x="11007498" y="884506"/>
            <a:ext cx="995293" cy="557871"/>
          </a:xfrm>
          <a:prstGeom prst="rect">
            <a:avLst/>
          </a:prstGeom>
        </p:spPr>
      </p:pic>
      <p:pic>
        <p:nvPicPr>
          <p:cNvPr id="2" name="図 1">
            <a:extLst>
              <a:ext uri="{FF2B5EF4-FFF2-40B4-BE49-F238E27FC236}">
                <a16:creationId xmlns:a16="http://schemas.microsoft.com/office/drawing/2014/main" id="{DB4B464F-2C56-9BEB-7CC8-D8ACCB6512BA}"/>
              </a:ext>
            </a:extLst>
          </p:cNvPr>
          <p:cNvPicPr>
            <a:picLocks noChangeAspect="1"/>
          </p:cNvPicPr>
          <p:nvPr/>
        </p:nvPicPr>
        <p:blipFill>
          <a:blip r:embed="rId17"/>
          <a:stretch>
            <a:fillRect/>
          </a:stretch>
        </p:blipFill>
        <p:spPr>
          <a:xfrm>
            <a:off x="9395941" y="5492403"/>
            <a:ext cx="2796059" cy="1062502"/>
          </a:xfrm>
          <a:prstGeom prst="rect">
            <a:avLst/>
          </a:prstGeom>
        </p:spPr>
      </p:pic>
    </p:spTree>
    <p:extLst>
      <p:ext uri="{BB962C8B-B14F-4D97-AF65-F5344CB8AC3E}">
        <p14:creationId xmlns:p14="http://schemas.microsoft.com/office/powerpoint/2010/main" val="2424755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年末年始と精神と時の部屋。そして肉体作りに重要な長期的視点。 |">
            <a:extLst>
              <a:ext uri="{FF2B5EF4-FFF2-40B4-BE49-F238E27FC236}">
                <a16:creationId xmlns:a16="http://schemas.microsoft.com/office/drawing/2014/main" id="{E1FF269D-26EC-ADB8-E921-4C2298F81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421" y="1971897"/>
            <a:ext cx="6968277" cy="3853319"/>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198B13EB-4AE7-899F-6B9A-64920A7B5ABF}"/>
              </a:ext>
            </a:extLst>
          </p:cNvPr>
          <p:cNvPicPr>
            <a:picLocks noChangeAspect="1"/>
          </p:cNvPicPr>
          <p:nvPr/>
        </p:nvPicPr>
        <p:blipFill>
          <a:blip r:embed="rId4"/>
          <a:stretch>
            <a:fillRect/>
          </a:stretch>
        </p:blipFill>
        <p:spPr>
          <a:xfrm>
            <a:off x="2316987" y="731245"/>
            <a:ext cx="7048500" cy="825500"/>
          </a:xfrm>
          <a:prstGeom prst="rect">
            <a:avLst/>
          </a:prstGeom>
        </p:spPr>
      </p:pic>
    </p:spTree>
    <p:extLst>
      <p:ext uri="{BB962C8B-B14F-4D97-AF65-F5344CB8AC3E}">
        <p14:creationId xmlns:p14="http://schemas.microsoft.com/office/powerpoint/2010/main" val="121376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D46C397-C09F-DA3D-14C4-1FD59A05BDAF}"/>
              </a:ext>
            </a:extLst>
          </p:cNvPr>
          <p:cNvPicPr>
            <a:picLocks noChangeAspect="1"/>
          </p:cNvPicPr>
          <p:nvPr/>
        </p:nvPicPr>
        <p:blipFill>
          <a:blip r:embed="rId3"/>
          <a:stretch>
            <a:fillRect/>
          </a:stretch>
        </p:blipFill>
        <p:spPr>
          <a:xfrm>
            <a:off x="4107592" y="111644"/>
            <a:ext cx="3581400" cy="825500"/>
          </a:xfrm>
          <a:prstGeom prst="rect">
            <a:avLst/>
          </a:prstGeom>
        </p:spPr>
      </p:pic>
      <p:pic>
        <p:nvPicPr>
          <p:cNvPr id="7" name="図 6" descr="ダイアグラム&#10;&#10;自動的に生成された説明">
            <a:extLst>
              <a:ext uri="{FF2B5EF4-FFF2-40B4-BE49-F238E27FC236}">
                <a16:creationId xmlns:a16="http://schemas.microsoft.com/office/drawing/2014/main" id="{D1716C02-5005-7914-4261-38F3E7412401}"/>
              </a:ext>
            </a:extLst>
          </p:cNvPr>
          <p:cNvPicPr>
            <a:picLocks noChangeAspect="1"/>
          </p:cNvPicPr>
          <p:nvPr/>
        </p:nvPicPr>
        <p:blipFill>
          <a:blip r:embed="rId4"/>
          <a:stretch>
            <a:fillRect/>
          </a:stretch>
        </p:blipFill>
        <p:spPr>
          <a:xfrm>
            <a:off x="105250" y="937144"/>
            <a:ext cx="12086750" cy="5809212"/>
          </a:xfrm>
          <a:prstGeom prst="rect">
            <a:avLst/>
          </a:prstGeom>
        </p:spPr>
      </p:pic>
    </p:spTree>
    <p:extLst>
      <p:ext uri="{BB962C8B-B14F-4D97-AF65-F5344CB8AC3E}">
        <p14:creationId xmlns:p14="http://schemas.microsoft.com/office/powerpoint/2010/main" val="425467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携帯電話の画面のスクリーンショット&#10;&#10;自動的に生成された説明">
            <a:extLst>
              <a:ext uri="{FF2B5EF4-FFF2-40B4-BE49-F238E27FC236}">
                <a16:creationId xmlns:a16="http://schemas.microsoft.com/office/drawing/2014/main" id="{E95264EE-29D8-6A4A-11B4-245B24B6ED1C}"/>
              </a:ext>
            </a:extLst>
          </p:cNvPr>
          <p:cNvPicPr>
            <a:picLocks noChangeAspect="1"/>
          </p:cNvPicPr>
          <p:nvPr/>
        </p:nvPicPr>
        <p:blipFill>
          <a:blip r:embed="rId3"/>
          <a:stretch>
            <a:fillRect/>
          </a:stretch>
        </p:blipFill>
        <p:spPr>
          <a:xfrm>
            <a:off x="530352" y="422753"/>
            <a:ext cx="8193024" cy="6012494"/>
          </a:xfrm>
          <a:prstGeom prst="rect">
            <a:avLst/>
          </a:prstGeom>
        </p:spPr>
      </p:pic>
    </p:spTree>
    <p:extLst>
      <p:ext uri="{BB962C8B-B14F-4D97-AF65-F5344CB8AC3E}">
        <p14:creationId xmlns:p14="http://schemas.microsoft.com/office/powerpoint/2010/main" val="2940001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AD40AB8-75FE-E771-96BF-BF12E5D22F3E}"/>
              </a:ext>
            </a:extLst>
          </p:cNvPr>
          <p:cNvPicPr>
            <a:picLocks noChangeAspect="1"/>
          </p:cNvPicPr>
          <p:nvPr/>
        </p:nvPicPr>
        <p:blipFill>
          <a:blip r:embed="rId3"/>
          <a:stretch>
            <a:fillRect/>
          </a:stretch>
        </p:blipFill>
        <p:spPr>
          <a:xfrm>
            <a:off x="5677785" y="1345808"/>
            <a:ext cx="418213" cy="2167634"/>
          </a:xfrm>
          <a:prstGeom prst="rect">
            <a:avLst/>
          </a:prstGeom>
        </p:spPr>
      </p:pic>
      <p:pic>
        <p:nvPicPr>
          <p:cNvPr id="4" name="図 3">
            <a:extLst>
              <a:ext uri="{FF2B5EF4-FFF2-40B4-BE49-F238E27FC236}">
                <a16:creationId xmlns:a16="http://schemas.microsoft.com/office/drawing/2014/main" id="{29E75AEB-AE9A-13DC-5378-6F0EDA9AD4C4}"/>
              </a:ext>
            </a:extLst>
          </p:cNvPr>
          <p:cNvPicPr>
            <a:picLocks noChangeAspect="1"/>
          </p:cNvPicPr>
          <p:nvPr/>
        </p:nvPicPr>
        <p:blipFill>
          <a:blip r:embed="rId4"/>
          <a:stretch>
            <a:fillRect/>
          </a:stretch>
        </p:blipFill>
        <p:spPr>
          <a:xfrm>
            <a:off x="2184991" y="342436"/>
            <a:ext cx="7772400" cy="822811"/>
          </a:xfrm>
          <a:prstGeom prst="rect">
            <a:avLst/>
          </a:prstGeom>
        </p:spPr>
      </p:pic>
      <p:pic>
        <p:nvPicPr>
          <p:cNvPr id="8" name="図 7">
            <a:extLst>
              <a:ext uri="{FF2B5EF4-FFF2-40B4-BE49-F238E27FC236}">
                <a16:creationId xmlns:a16="http://schemas.microsoft.com/office/drawing/2014/main" id="{232205C0-C1D4-4C11-0E76-67254C774585}"/>
              </a:ext>
            </a:extLst>
          </p:cNvPr>
          <p:cNvPicPr>
            <a:picLocks noChangeAspect="1"/>
          </p:cNvPicPr>
          <p:nvPr/>
        </p:nvPicPr>
        <p:blipFill>
          <a:blip r:embed="rId5"/>
          <a:stretch>
            <a:fillRect/>
          </a:stretch>
        </p:blipFill>
        <p:spPr>
          <a:xfrm>
            <a:off x="4634874" y="1165246"/>
            <a:ext cx="2504033" cy="1171759"/>
          </a:xfrm>
          <a:prstGeom prst="rect">
            <a:avLst/>
          </a:prstGeom>
        </p:spPr>
      </p:pic>
      <p:pic>
        <p:nvPicPr>
          <p:cNvPr id="3" name="図 2" descr="ダイアグラム&#10;&#10;自動的に生成された説明">
            <a:extLst>
              <a:ext uri="{FF2B5EF4-FFF2-40B4-BE49-F238E27FC236}">
                <a16:creationId xmlns:a16="http://schemas.microsoft.com/office/drawing/2014/main" id="{C41E81C0-B59E-55DF-D8A9-6FFB26B0D658}"/>
              </a:ext>
            </a:extLst>
          </p:cNvPr>
          <p:cNvPicPr>
            <a:picLocks noChangeAspect="1"/>
          </p:cNvPicPr>
          <p:nvPr/>
        </p:nvPicPr>
        <p:blipFill>
          <a:blip r:embed="rId6"/>
          <a:stretch>
            <a:fillRect/>
          </a:stretch>
        </p:blipFill>
        <p:spPr>
          <a:xfrm>
            <a:off x="1801156" y="3694004"/>
            <a:ext cx="8589687" cy="3323484"/>
          </a:xfrm>
          <a:prstGeom prst="rect">
            <a:avLst/>
          </a:prstGeom>
        </p:spPr>
      </p:pic>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246039F-20FE-AD99-F35F-B05832A4FF0F}"/>
              </a:ext>
            </a:extLst>
          </p:cNvPr>
          <p:cNvPicPr>
            <a:picLocks noChangeAspect="1"/>
          </p:cNvPicPr>
          <p:nvPr/>
        </p:nvPicPr>
        <p:blipFill>
          <a:blip r:embed="rId7"/>
          <a:stretch>
            <a:fillRect/>
          </a:stretch>
        </p:blipFill>
        <p:spPr>
          <a:xfrm>
            <a:off x="8399276" y="1879798"/>
            <a:ext cx="3116229" cy="1962597"/>
          </a:xfrm>
          <a:prstGeom prst="rect">
            <a:avLst/>
          </a:prstGeom>
        </p:spPr>
      </p:pic>
    </p:spTree>
    <p:extLst>
      <p:ext uri="{BB962C8B-B14F-4D97-AF65-F5344CB8AC3E}">
        <p14:creationId xmlns:p14="http://schemas.microsoft.com/office/powerpoint/2010/main" val="2597589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D02C36E-FBEB-A362-60C0-FE739ABEB329}"/>
              </a:ext>
            </a:extLst>
          </p:cNvPr>
          <p:cNvPicPr>
            <a:picLocks noChangeAspect="1"/>
          </p:cNvPicPr>
          <p:nvPr/>
        </p:nvPicPr>
        <p:blipFill>
          <a:blip r:embed="rId3"/>
          <a:stretch>
            <a:fillRect/>
          </a:stretch>
        </p:blipFill>
        <p:spPr>
          <a:xfrm>
            <a:off x="473536" y="1159485"/>
            <a:ext cx="1727200" cy="1727200"/>
          </a:xfrm>
          <a:prstGeom prst="rect">
            <a:avLst/>
          </a:prstGeom>
          <a:ln>
            <a:solidFill>
              <a:schemeClr val="tx1"/>
            </a:solidFill>
          </a:ln>
        </p:spPr>
      </p:pic>
      <p:pic>
        <p:nvPicPr>
          <p:cNvPr id="6" name="図 5">
            <a:extLst>
              <a:ext uri="{FF2B5EF4-FFF2-40B4-BE49-F238E27FC236}">
                <a16:creationId xmlns:a16="http://schemas.microsoft.com/office/drawing/2014/main" id="{EE07EF95-FAE9-C8A9-B53D-FFE8B8C1B38B}"/>
              </a:ext>
            </a:extLst>
          </p:cNvPr>
          <p:cNvPicPr>
            <a:picLocks noChangeAspect="1"/>
          </p:cNvPicPr>
          <p:nvPr/>
        </p:nvPicPr>
        <p:blipFill>
          <a:blip r:embed="rId4"/>
          <a:stretch>
            <a:fillRect/>
          </a:stretch>
        </p:blipFill>
        <p:spPr>
          <a:xfrm>
            <a:off x="257109" y="3971315"/>
            <a:ext cx="5308652" cy="2359401"/>
          </a:xfrm>
          <a:prstGeom prst="rect">
            <a:avLst/>
          </a:prstGeom>
        </p:spPr>
      </p:pic>
      <p:pic>
        <p:nvPicPr>
          <p:cNvPr id="7" name="図 6">
            <a:extLst>
              <a:ext uri="{FF2B5EF4-FFF2-40B4-BE49-F238E27FC236}">
                <a16:creationId xmlns:a16="http://schemas.microsoft.com/office/drawing/2014/main" id="{6BB12297-080F-C7A8-9B19-5985940A2BD4}"/>
              </a:ext>
            </a:extLst>
          </p:cNvPr>
          <p:cNvPicPr>
            <a:picLocks noChangeAspect="1"/>
          </p:cNvPicPr>
          <p:nvPr/>
        </p:nvPicPr>
        <p:blipFill>
          <a:blip r:embed="rId5"/>
          <a:stretch>
            <a:fillRect/>
          </a:stretch>
        </p:blipFill>
        <p:spPr>
          <a:xfrm>
            <a:off x="5567870" y="3971315"/>
            <a:ext cx="6624130" cy="2359401"/>
          </a:xfrm>
          <a:prstGeom prst="rect">
            <a:avLst/>
          </a:prstGeom>
        </p:spPr>
      </p:pic>
      <p:pic>
        <p:nvPicPr>
          <p:cNvPr id="8" name="図 7">
            <a:extLst>
              <a:ext uri="{FF2B5EF4-FFF2-40B4-BE49-F238E27FC236}">
                <a16:creationId xmlns:a16="http://schemas.microsoft.com/office/drawing/2014/main" id="{63081B72-FF03-133E-AA0F-058EFCC04953}"/>
              </a:ext>
            </a:extLst>
          </p:cNvPr>
          <p:cNvPicPr>
            <a:picLocks noChangeAspect="1"/>
          </p:cNvPicPr>
          <p:nvPr/>
        </p:nvPicPr>
        <p:blipFill>
          <a:blip r:embed="rId6"/>
          <a:stretch>
            <a:fillRect/>
          </a:stretch>
        </p:blipFill>
        <p:spPr>
          <a:xfrm>
            <a:off x="2582249" y="884756"/>
            <a:ext cx="9390419" cy="2359401"/>
          </a:xfrm>
          <a:prstGeom prst="rect">
            <a:avLst/>
          </a:prstGeom>
        </p:spPr>
      </p:pic>
      <p:pic>
        <p:nvPicPr>
          <p:cNvPr id="4" name="図 3">
            <a:extLst>
              <a:ext uri="{FF2B5EF4-FFF2-40B4-BE49-F238E27FC236}">
                <a16:creationId xmlns:a16="http://schemas.microsoft.com/office/drawing/2014/main" id="{11945F45-39C1-5F41-A36F-9A9B89285DC8}"/>
              </a:ext>
            </a:extLst>
          </p:cNvPr>
          <p:cNvPicPr>
            <a:picLocks noChangeAspect="1"/>
          </p:cNvPicPr>
          <p:nvPr/>
        </p:nvPicPr>
        <p:blipFill>
          <a:blip r:embed="rId7"/>
          <a:stretch>
            <a:fillRect/>
          </a:stretch>
        </p:blipFill>
        <p:spPr>
          <a:xfrm>
            <a:off x="8220087" y="3720469"/>
            <a:ext cx="1415890" cy="1430547"/>
          </a:xfrm>
          <a:prstGeom prst="rect">
            <a:avLst/>
          </a:prstGeom>
          <a:ln>
            <a:solidFill>
              <a:schemeClr val="tx1"/>
            </a:solidFill>
          </a:ln>
        </p:spPr>
      </p:pic>
      <p:pic>
        <p:nvPicPr>
          <p:cNvPr id="3" name="図 2">
            <a:extLst>
              <a:ext uri="{FF2B5EF4-FFF2-40B4-BE49-F238E27FC236}">
                <a16:creationId xmlns:a16="http://schemas.microsoft.com/office/drawing/2014/main" id="{0241479F-0D63-8E44-FCB2-8F3005F46392}"/>
              </a:ext>
            </a:extLst>
          </p:cNvPr>
          <p:cNvPicPr>
            <a:picLocks noChangeAspect="1"/>
          </p:cNvPicPr>
          <p:nvPr/>
        </p:nvPicPr>
        <p:blipFill>
          <a:blip r:embed="rId8"/>
          <a:stretch>
            <a:fillRect/>
          </a:stretch>
        </p:blipFill>
        <p:spPr>
          <a:xfrm>
            <a:off x="2911435" y="3720469"/>
            <a:ext cx="1645667" cy="1430547"/>
          </a:xfrm>
          <a:prstGeom prst="rect">
            <a:avLst/>
          </a:prstGeom>
          <a:ln>
            <a:solidFill>
              <a:schemeClr val="tx1"/>
            </a:solidFill>
          </a:ln>
        </p:spPr>
      </p:pic>
      <p:pic>
        <p:nvPicPr>
          <p:cNvPr id="11" name="図 10">
            <a:extLst>
              <a:ext uri="{FF2B5EF4-FFF2-40B4-BE49-F238E27FC236}">
                <a16:creationId xmlns:a16="http://schemas.microsoft.com/office/drawing/2014/main" id="{E3E3AEF0-EBCD-31DD-9E29-86AEE3F5D62F}"/>
              </a:ext>
            </a:extLst>
          </p:cNvPr>
          <p:cNvPicPr>
            <a:picLocks noChangeAspect="1"/>
          </p:cNvPicPr>
          <p:nvPr/>
        </p:nvPicPr>
        <p:blipFill>
          <a:blip r:embed="rId9"/>
          <a:stretch>
            <a:fillRect/>
          </a:stretch>
        </p:blipFill>
        <p:spPr>
          <a:xfrm>
            <a:off x="3570273" y="30873"/>
            <a:ext cx="4087577" cy="921380"/>
          </a:xfrm>
          <a:prstGeom prst="rect">
            <a:avLst/>
          </a:prstGeom>
        </p:spPr>
      </p:pic>
    </p:spTree>
    <p:extLst>
      <p:ext uri="{BB962C8B-B14F-4D97-AF65-F5344CB8AC3E}">
        <p14:creationId xmlns:p14="http://schemas.microsoft.com/office/powerpoint/2010/main" val="305621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29D5018-1A24-4041-D00F-381E048DBE66}"/>
              </a:ext>
            </a:extLst>
          </p:cNvPr>
          <p:cNvSpPr txBox="1"/>
          <p:nvPr/>
        </p:nvSpPr>
        <p:spPr>
          <a:xfrm>
            <a:off x="269358" y="1873623"/>
            <a:ext cx="11653284" cy="4216539"/>
          </a:xfrm>
          <a:prstGeom prst="rect">
            <a:avLst/>
          </a:prstGeom>
          <a:noFill/>
        </p:spPr>
        <p:txBody>
          <a:bodyPr wrap="square" rtlCol="0">
            <a:spAutoFit/>
          </a:bodyPr>
          <a:lstStyle/>
          <a:p>
            <a:r>
              <a:rPr lang="en-US" altLang="ja-JP" sz="3200" b="0" i="0" dirty="0">
                <a:effectLst/>
                <a:latin typeface="Söhne"/>
              </a:rPr>
              <a:t>We believe  </a:t>
            </a:r>
          </a:p>
          <a:p>
            <a:r>
              <a:rPr lang="en-US" altLang="ja-JP" sz="2800" b="0" i="0" dirty="0">
                <a:effectLst/>
                <a:latin typeface="Söhne"/>
              </a:rPr>
              <a:t>hackathons generate numerous promising projects with immense potential. </a:t>
            </a:r>
          </a:p>
          <a:p>
            <a:endParaRPr lang="en-US" altLang="ja-JP" sz="2400" b="0" i="0" dirty="0">
              <a:effectLst/>
              <a:latin typeface="Söhne"/>
            </a:endParaRPr>
          </a:p>
          <a:p>
            <a:endParaRPr lang="en-US" altLang="ja-JP" sz="2400" dirty="0">
              <a:latin typeface="Söhne"/>
            </a:endParaRPr>
          </a:p>
          <a:p>
            <a:endParaRPr lang="en-US" altLang="ja-JP" sz="2400" b="0" i="0" dirty="0">
              <a:effectLst/>
              <a:latin typeface="Söhne"/>
            </a:endParaRPr>
          </a:p>
          <a:p>
            <a:r>
              <a:rPr lang="en-US" altLang="ja-JP" sz="3200" b="0" i="0" dirty="0">
                <a:effectLst/>
                <a:latin typeface="Söhne"/>
              </a:rPr>
              <a:t>Our aim is </a:t>
            </a:r>
            <a:endParaRPr lang="en-US" altLang="ja-JP" sz="3200" dirty="0">
              <a:latin typeface="Söhne"/>
            </a:endParaRPr>
          </a:p>
          <a:p>
            <a:r>
              <a:rPr lang="en-US" altLang="ja-JP" sz="2800" b="0" i="0" dirty="0">
                <a:effectLst/>
                <a:latin typeface="Söhne"/>
              </a:rPr>
              <a:t>expanding and becoming more impactful by offering a supportive ecosystem </a:t>
            </a:r>
          </a:p>
          <a:p>
            <a:r>
              <a:rPr lang="en-US" altLang="ja-JP" sz="2800" b="0" i="0" dirty="0">
                <a:effectLst/>
                <a:latin typeface="Söhne"/>
              </a:rPr>
              <a:t>that encourages success and guarantees transparent donation. </a:t>
            </a:r>
          </a:p>
          <a:p>
            <a:endParaRPr lang="en-US" altLang="ja-JP" sz="2400" b="0" i="0" dirty="0">
              <a:effectLst/>
              <a:latin typeface="Söhne"/>
            </a:endParaRPr>
          </a:p>
          <a:p>
            <a:r>
              <a:rPr lang="en-US" altLang="ja-JP" sz="2400" b="0" i="0" dirty="0">
                <a:effectLst/>
                <a:latin typeface="Söhne"/>
              </a:rPr>
              <a:t>.</a:t>
            </a:r>
            <a:endParaRPr kumimoji="1" lang="ja-JP" altLang="en-US" sz="2400"/>
          </a:p>
        </p:txBody>
      </p:sp>
      <p:sp>
        <p:nvSpPr>
          <p:cNvPr id="3" name="テキスト ボックス 2">
            <a:extLst>
              <a:ext uri="{FF2B5EF4-FFF2-40B4-BE49-F238E27FC236}">
                <a16:creationId xmlns:a16="http://schemas.microsoft.com/office/drawing/2014/main" id="{CFD8C2C5-FC1B-4550-8518-14C4E8494EC6}"/>
              </a:ext>
            </a:extLst>
          </p:cNvPr>
          <p:cNvSpPr txBox="1"/>
          <p:nvPr/>
        </p:nvSpPr>
        <p:spPr>
          <a:xfrm>
            <a:off x="2849526" y="413895"/>
            <a:ext cx="5601213" cy="707886"/>
          </a:xfrm>
          <a:prstGeom prst="rect">
            <a:avLst/>
          </a:prstGeom>
          <a:noFill/>
        </p:spPr>
        <p:txBody>
          <a:bodyPr wrap="none" rtlCol="0">
            <a:spAutoFit/>
          </a:bodyPr>
          <a:lstStyle/>
          <a:p>
            <a:r>
              <a:rPr kumimoji="1" lang="en-US" altLang="ja-JP" sz="4000" dirty="0"/>
              <a:t>Thank you for listening</a:t>
            </a:r>
            <a:endParaRPr kumimoji="1" lang="ja-JP" altLang="en-US" sz="4000"/>
          </a:p>
        </p:txBody>
      </p:sp>
    </p:spTree>
    <p:extLst>
      <p:ext uri="{BB962C8B-B14F-4D97-AF65-F5344CB8AC3E}">
        <p14:creationId xmlns:p14="http://schemas.microsoft.com/office/powerpoint/2010/main" val="263054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E411603-19C8-9D38-24C0-72867D83B74A}"/>
              </a:ext>
            </a:extLst>
          </p:cNvPr>
          <p:cNvSpPr txBox="1"/>
          <p:nvPr/>
        </p:nvSpPr>
        <p:spPr>
          <a:xfrm>
            <a:off x="98854" y="860389"/>
            <a:ext cx="12640962" cy="5137222"/>
          </a:xfrm>
          <a:prstGeom prst="rect">
            <a:avLst/>
          </a:prstGeom>
          <a:noFill/>
        </p:spPr>
        <p:txBody>
          <a:bodyPr wrap="square" rtlCol="0">
            <a:spAutoFit/>
          </a:bodyPr>
          <a:lstStyle/>
          <a:p>
            <a:r>
              <a:rPr lang="en-US" altLang="ja-JP" sz="2800" b="1" dirty="0">
                <a:effectLst/>
              </a:rPr>
              <a:t>OP Attestation: </a:t>
            </a:r>
            <a:br>
              <a:rPr lang="en-US" altLang="ja-JP" sz="1600" b="1" dirty="0">
                <a:effectLst/>
              </a:rPr>
            </a:br>
            <a:r>
              <a:rPr lang="en-US" altLang="ja-JP" sz="1600" b="1" dirty="0">
                <a:solidFill>
                  <a:srgbClr val="FF0000"/>
                </a:solidFill>
                <a:effectLst/>
              </a:rPr>
              <a:t>“</a:t>
            </a:r>
            <a:r>
              <a:rPr lang="en-US" altLang="ja-JP" sz="2000" b="1" dirty="0">
                <a:solidFill>
                  <a:srgbClr val="FF0000"/>
                </a:solidFill>
                <a:effectLst/>
              </a:rPr>
              <a:t>Sponsors/Investors” can make attestations about project owners </a:t>
            </a:r>
            <a:r>
              <a:rPr lang="en-US" altLang="ja-JP" sz="1600" b="1" dirty="0">
                <a:effectLst/>
              </a:rPr>
              <a:t>with their Ethereum addresses.</a:t>
            </a:r>
          </a:p>
          <a:p>
            <a:r>
              <a:rPr lang="en-US" altLang="ja-JP" sz="1600" b="1" dirty="0">
                <a:effectLst/>
              </a:rPr>
              <a:t>This process validates the project’s credibility and ensures that only trustworthy projects can receive donations.</a:t>
            </a:r>
          </a:p>
          <a:p>
            <a:br>
              <a:rPr lang="en-US" altLang="ja-JP" sz="1600" b="1" dirty="0">
                <a:effectLst/>
              </a:rPr>
            </a:br>
            <a:endParaRPr lang="en-US" altLang="ja-JP" sz="1600" b="1" dirty="0">
              <a:effectLst/>
            </a:endParaRPr>
          </a:p>
          <a:p>
            <a:r>
              <a:rPr lang="en-US" altLang="ja-JP" sz="2800" b="1" dirty="0" err="1">
                <a:effectLst/>
              </a:rPr>
              <a:t>oSnap</a:t>
            </a:r>
            <a:r>
              <a:rPr lang="en-US" altLang="ja-JP" sz="2800" b="1" dirty="0">
                <a:effectLst/>
              </a:rPr>
              <a:t>: </a:t>
            </a:r>
          </a:p>
          <a:p>
            <a:r>
              <a:rPr lang="en-US" altLang="ja-JP" sz="1600" b="1" dirty="0">
                <a:effectLst/>
              </a:rPr>
              <a:t>Our product leverages </a:t>
            </a:r>
            <a:r>
              <a:rPr lang="en-US" altLang="ja-JP" sz="1600" b="1" dirty="0" err="1">
                <a:effectLst/>
              </a:rPr>
              <a:t>oSnap’s</a:t>
            </a:r>
            <a:r>
              <a:rPr lang="en-US" altLang="ja-JP" sz="1600" b="1" dirty="0">
                <a:effectLst/>
              </a:rPr>
              <a:t> benefits, such as decentralization, security, flexibility, and interoperability, </a:t>
            </a:r>
          </a:p>
          <a:p>
            <a:r>
              <a:rPr lang="en-US" altLang="ja-JP" sz="2000" b="1" dirty="0">
                <a:solidFill>
                  <a:srgbClr val="FF0000"/>
                </a:solidFill>
                <a:effectLst/>
              </a:rPr>
              <a:t>to facilitate an efficient and reliable donation system</a:t>
            </a:r>
            <a:r>
              <a:rPr lang="en-US" altLang="ja-JP" sz="1600" b="1" dirty="0">
                <a:effectLst/>
              </a:rPr>
              <a:t>. </a:t>
            </a:r>
          </a:p>
          <a:p>
            <a:endParaRPr lang="en-US" altLang="ja-JP" sz="1600" b="1" dirty="0">
              <a:effectLst/>
            </a:endParaRPr>
          </a:p>
          <a:p>
            <a:r>
              <a:rPr lang="en-US" altLang="ja-JP" sz="1600" b="1" dirty="0"/>
              <a:t>D</a:t>
            </a:r>
            <a:r>
              <a:rPr lang="en-US" altLang="ja-JP" sz="1600" b="1" dirty="0">
                <a:effectLst/>
              </a:rPr>
              <a:t>onations are </a:t>
            </a:r>
            <a:r>
              <a:rPr lang="en-US" altLang="ja-JP" sz="2400" b="1" dirty="0">
                <a:solidFill>
                  <a:srgbClr val="FF0000"/>
                </a:solidFill>
                <a:effectLst/>
              </a:rPr>
              <a:t>only released when projects “achieve specific milestones”</a:t>
            </a:r>
            <a:endParaRPr lang="en-US" altLang="ja-JP" sz="2000" b="1" dirty="0">
              <a:solidFill>
                <a:srgbClr val="FF0000"/>
              </a:solidFill>
            </a:endParaRPr>
          </a:p>
          <a:p>
            <a:endParaRPr lang="en-US" altLang="ja-JP" sz="2000" b="1" dirty="0">
              <a:solidFill>
                <a:srgbClr val="FF0000"/>
              </a:solidFill>
              <a:effectLst/>
            </a:endParaRPr>
          </a:p>
          <a:p>
            <a:br>
              <a:rPr lang="en-US" altLang="ja-JP" sz="1600" b="1" dirty="0">
                <a:effectLst/>
              </a:rPr>
            </a:br>
            <a:r>
              <a:rPr lang="en-US" altLang="ja-JP" sz="2800" b="1" dirty="0">
                <a:effectLst/>
              </a:rPr>
              <a:t>Gnosis Safe:</a:t>
            </a:r>
          </a:p>
          <a:p>
            <a:r>
              <a:rPr lang="en-US" altLang="ja-JP" sz="1600" b="1" dirty="0">
                <a:effectLst/>
              </a:rPr>
              <a:t>This platform enables secure funds management, </a:t>
            </a:r>
          </a:p>
          <a:p>
            <a:r>
              <a:rPr lang="en-US" altLang="ja-JP" sz="2000" b="1" dirty="0">
                <a:solidFill>
                  <a:srgbClr val="FF0000"/>
                </a:solidFill>
                <a:effectLst/>
              </a:rPr>
              <a:t>ensuring that “donations are safely” held until projects meet their milestones.</a:t>
            </a:r>
          </a:p>
          <a:p>
            <a:endParaRPr kumimoji="1" lang="ja-JP" altLang="en-US" sz="1600" b="1"/>
          </a:p>
        </p:txBody>
      </p:sp>
    </p:spTree>
    <p:extLst>
      <p:ext uri="{BB962C8B-B14F-4D97-AF65-F5344CB8AC3E}">
        <p14:creationId xmlns:p14="http://schemas.microsoft.com/office/powerpoint/2010/main" val="3325825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B615AE5-68F3-0B17-C5D2-FFE7D8B2DB06}"/>
              </a:ext>
            </a:extLst>
          </p:cNvPr>
          <p:cNvPicPr>
            <a:picLocks noChangeAspect="1"/>
          </p:cNvPicPr>
          <p:nvPr/>
        </p:nvPicPr>
        <p:blipFill>
          <a:blip r:embed="rId3"/>
          <a:stretch>
            <a:fillRect/>
          </a:stretch>
        </p:blipFill>
        <p:spPr>
          <a:xfrm>
            <a:off x="5735677" y="836963"/>
            <a:ext cx="5150144" cy="1178423"/>
          </a:xfrm>
          <a:prstGeom prst="rect">
            <a:avLst/>
          </a:prstGeom>
        </p:spPr>
      </p:pic>
      <p:pic>
        <p:nvPicPr>
          <p:cNvPr id="4" name="図 3">
            <a:extLst>
              <a:ext uri="{FF2B5EF4-FFF2-40B4-BE49-F238E27FC236}">
                <a16:creationId xmlns:a16="http://schemas.microsoft.com/office/drawing/2014/main" id="{740D1260-87BA-822B-1A39-97EA51A05237}"/>
              </a:ext>
            </a:extLst>
          </p:cNvPr>
          <p:cNvPicPr>
            <a:picLocks noChangeAspect="1"/>
          </p:cNvPicPr>
          <p:nvPr/>
        </p:nvPicPr>
        <p:blipFill>
          <a:blip r:embed="rId4"/>
          <a:stretch>
            <a:fillRect/>
          </a:stretch>
        </p:blipFill>
        <p:spPr>
          <a:xfrm>
            <a:off x="650362" y="2582386"/>
            <a:ext cx="11541638" cy="2425700"/>
          </a:xfrm>
          <a:prstGeom prst="rect">
            <a:avLst/>
          </a:prstGeom>
        </p:spPr>
      </p:pic>
      <p:pic>
        <p:nvPicPr>
          <p:cNvPr id="5" name="図 4">
            <a:extLst>
              <a:ext uri="{FF2B5EF4-FFF2-40B4-BE49-F238E27FC236}">
                <a16:creationId xmlns:a16="http://schemas.microsoft.com/office/drawing/2014/main" id="{D05C3FC5-F2B6-99DF-D22A-55515FAF016D}"/>
              </a:ext>
            </a:extLst>
          </p:cNvPr>
          <p:cNvPicPr>
            <a:picLocks noChangeAspect="1"/>
          </p:cNvPicPr>
          <p:nvPr/>
        </p:nvPicPr>
        <p:blipFill>
          <a:blip r:embed="rId5"/>
          <a:stretch>
            <a:fillRect/>
          </a:stretch>
        </p:blipFill>
        <p:spPr>
          <a:xfrm>
            <a:off x="650362" y="737484"/>
            <a:ext cx="5150144" cy="1112431"/>
          </a:xfrm>
          <a:prstGeom prst="rect">
            <a:avLst/>
          </a:prstGeom>
        </p:spPr>
      </p:pic>
    </p:spTree>
    <p:extLst>
      <p:ext uri="{BB962C8B-B14F-4D97-AF65-F5344CB8AC3E}">
        <p14:creationId xmlns:p14="http://schemas.microsoft.com/office/powerpoint/2010/main" val="773701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が含まれている画像&#10;&#10;自動的に生成された説明">
            <a:extLst>
              <a:ext uri="{FF2B5EF4-FFF2-40B4-BE49-F238E27FC236}">
                <a16:creationId xmlns:a16="http://schemas.microsoft.com/office/drawing/2014/main" id="{29740528-CE7E-193C-FC26-6C3F5B082463}"/>
              </a:ext>
            </a:extLst>
          </p:cNvPr>
          <p:cNvPicPr>
            <a:picLocks noChangeAspect="1"/>
          </p:cNvPicPr>
          <p:nvPr/>
        </p:nvPicPr>
        <p:blipFill>
          <a:blip r:embed="rId3"/>
          <a:stretch>
            <a:fillRect/>
          </a:stretch>
        </p:blipFill>
        <p:spPr>
          <a:xfrm>
            <a:off x="528452" y="2022685"/>
            <a:ext cx="3057303" cy="1655772"/>
          </a:xfrm>
          <a:prstGeom prst="rect">
            <a:avLst/>
          </a:prstGeom>
        </p:spPr>
      </p:pic>
      <p:pic>
        <p:nvPicPr>
          <p:cNvPr id="7" name="図 6" descr="グラフィカル ユーザー インターフェイス, Web サイト&#10;&#10;自動的に生成された説明">
            <a:extLst>
              <a:ext uri="{FF2B5EF4-FFF2-40B4-BE49-F238E27FC236}">
                <a16:creationId xmlns:a16="http://schemas.microsoft.com/office/drawing/2014/main" id="{516B0A37-52BB-D809-4B4B-C4084E25E48A}"/>
              </a:ext>
            </a:extLst>
          </p:cNvPr>
          <p:cNvPicPr>
            <a:picLocks noChangeAspect="1"/>
          </p:cNvPicPr>
          <p:nvPr/>
        </p:nvPicPr>
        <p:blipFill>
          <a:blip r:embed="rId4"/>
          <a:stretch>
            <a:fillRect/>
          </a:stretch>
        </p:blipFill>
        <p:spPr>
          <a:xfrm>
            <a:off x="528452" y="4738916"/>
            <a:ext cx="3057303" cy="1650986"/>
          </a:xfrm>
          <a:prstGeom prst="rect">
            <a:avLst/>
          </a:prstGeom>
        </p:spPr>
      </p:pic>
      <p:pic>
        <p:nvPicPr>
          <p:cNvPr id="9" name="図 8" descr="ダイアグラム, 設計図&#10;&#10;自動的に生成された説明">
            <a:extLst>
              <a:ext uri="{FF2B5EF4-FFF2-40B4-BE49-F238E27FC236}">
                <a16:creationId xmlns:a16="http://schemas.microsoft.com/office/drawing/2014/main" id="{88769662-A4D3-87F0-F517-44F5F6AEF814}"/>
              </a:ext>
            </a:extLst>
          </p:cNvPr>
          <p:cNvPicPr>
            <a:picLocks noChangeAspect="1"/>
          </p:cNvPicPr>
          <p:nvPr/>
        </p:nvPicPr>
        <p:blipFill>
          <a:blip r:embed="rId5"/>
          <a:stretch>
            <a:fillRect/>
          </a:stretch>
        </p:blipFill>
        <p:spPr>
          <a:xfrm>
            <a:off x="5424518" y="2212186"/>
            <a:ext cx="6563018" cy="3473057"/>
          </a:xfrm>
          <a:prstGeom prst="rect">
            <a:avLst/>
          </a:prstGeom>
        </p:spPr>
      </p:pic>
      <p:sp>
        <p:nvSpPr>
          <p:cNvPr id="10" name="テキスト ボックス 9">
            <a:extLst>
              <a:ext uri="{FF2B5EF4-FFF2-40B4-BE49-F238E27FC236}">
                <a16:creationId xmlns:a16="http://schemas.microsoft.com/office/drawing/2014/main" id="{26912619-9539-FFD4-F22E-8CD9DCA12C69}"/>
              </a:ext>
            </a:extLst>
          </p:cNvPr>
          <p:cNvSpPr txBox="1"/>
          <p:nvPr/>
        </p:nvSpPr>
        <p:spPr>
          <a:xfrm>
            <a:off x="643905" y="3813881"/>
            <a:ext cx="2865400" cy="276999"/>
          </a:xfrm>
          <a:prstGeom prst="rect">
            <a:avLst/>
          </a:prstGeom>
          <a:noFill/>
        </p:spPr>
        <p:txBody>
          <a:bodyPr wrap="none" rtlCol="0">
            <a:spAutoFit/>
          </a:bodyPr>
          <a:lstStyle/>
          <a:p>
            <a:r>
              <a:rPr kumimoji="1" lang="en-US" altLang="ja-JP" sz="1200" dirty="0"/>
              <a:t>https://</a:t>
            </a:r>
            <a:r>
              <a:rPr kumimoji="1" lang="en-US" altLang="ja-JP" sz="1200" dirty="0" err="1"/>
              <a:t>ethglobal.com</a:t>
            </a:r>
            <a:r>
              <a:rPr kumimoji="1" lang="en-US" altLang="ja-JP" sz="1200" dirty="0"/>
              <a:t>/showcase/phi-hs50f</a:t>
            </a:r>
            <a:endParaRPr kumimoji="1" lang="ja-JP" altLang="en-US" sz="1200"/>
          </a:p>
        </p:txBody>
      </p:sp>
      <p:sp>
        <p:nvSpPr>
          <p:cNvPr id="12" name="テキスト ボックス 11">
            <a:extLst>
              <a:ext uri="{FF2B5EF4-FFF2-40B4-BE49-F238E27FC236}">
                <a16:creationId xmlns:a16="http://schemas.microsoft.com/office/drawing/2014/main" id="{0FF2F0DA-9B06-1F60-988E-796AF5053F9D}"/>
              </a:ext>
            </a:extLst>
          </p:cNvPr>
          <p:cNvSpPr txBox="1"/>
          <p:nvPr/>
        </p:nvSpPr>
        <p:spPr>
          <a:xfrm>
            <a:off x="524355" y="6389902"/>
            <a:ext cx="6097656" cy="261610"/>
          </a:xfrm>
          <a:prstGeom prst="rect">
            <a:avLst/>
          </a:prstGeom>
          <a:noFill/>
        </p:spPr>
        <p:txBody>
          <a:bodyPr wrap="square">
            <a:spAutoFit/>
          </a:bodyPr>
          <a:lstStyle/>
          <a:p>
            <a:r>
              <a:rPr lang="ja-JP" altLang="en-US" sz="1050"/>
              <a:t>https://ethglobal.com/showcase/phi-land-2f6hf</a:t>
            </a:r>
          </a:p>
        </p:txBody>
      </p:sp>
      <p:sp>
        <p:nvSpPr>
          <p:cNvPr id="13" name="テキスト ボックス 12">
            <a:extLst>
              <a:ext uri="{FF2B5EF4-FFF2-40B4-BE49-F238E27FC236}">
                <a16:creationId xmlns:a16="http://schemas.microsoft.com/office/drawing/2014/main" id="{78862AE9-61A2-DCFC-EC19-6E556D1ED2CF}"/>
              </a:ext>
            </a:extLst>
          </p:cNvPr>
          <p:cNvSpPr txBox="1"/>
          <p:nvPr/>
        </p:nvSpPr>
        <p:spPr>
          <a:xfrm>
            <a:off x="809291" y="1467554"/>
            <a:ext cx="1592039" cy="369332"/>
          </a:xfrm>
          <a:prstGeom prst="rect">
            <a:avLst/>
          </a:prstGeom>
          <a:noFill/>
        </p:spPr>
        <p:txBody>
          <a:bodyPr wrap="none" rtlCol="0">
            <a:spAutoFit/>
          </a:bodyPr>
          <a:lstStyle/>
          <a:p>
            <a:r>
              <a:rPr kumimoji="1" lang="en-US" altLang="ja-JP" dirty="0"/>
              <a:t>NFT HACK2022</a:t>
            </a:r>
            <a:endParaRPr kumimoji="1" lang="ja-JP" altLang="en-US"/>
          </a:p>
        </p:txBody>
      </p:sp>
      <p:sp>
        <p:nvSpPr>
          <p:cNvPr id="14" name="テキスト ボックス 13">
            <a:extLst>
              <a:ext uri="{FF2B5EF4-FFF2-40B4-BE49-F238E27FC236}">
                <a16:creationId xmlns:a16="http://schemas.microsoft.com/office/drawing/2014/main" id="{AA0C136F-8D8C-E3A7-4434-124D1914E8A7}"/>
              </a:ext>
            </a:extLst>
          </p:cNvPr>
          <p:cNvSpPr txBox="1"/>
          <p:nvPr/>
        </p:nvSpPr>
        <p:spPr>
          <a:xfrm>
            <a:off x="912973" y="4371566"/>
            <a:ext cx="1384674" cy="369332"/>
          </a:xfrm>
          <a:prstGeom prst="rect">
            <a:avLst/>
          </a:prstGeom>
          <a:noFill/>
        </p:spPr>
        <p:txBody>
          <a:bodyPr wrap="none" rtlCol="0">
            <a:spAutoFit/>
          </a:bodyPr>
          <a:lstStyle/>
          <a:p>
            <a:r>
              <a:rPr kumimoji="1" lang="en-US" altLang="ja-JP" dirty="0"/>
              <a:t>BUILDQUEST</a:t>
            </a:r>
            <a:endParaRPr kumimoji="1" lang="ja-JP" altLang="en-US"/>
          </a:p>
        </p:txBody>
      </p:sp>
      <p:pic>
        <p:nvPicPr>
          <p:cNvPr id="17" name="図 16">
            <a:extLst>
              <a:ext uri="{FF2B5EF4-FFF2-40B4-BE49-F238E27FC236}">
                <a16:creationId xmlns:a16="http://schemas.microsoft.com/office/drawing/2014/main" id="{E9EA9D1A-6A6A-CBBD-D103-562160FF68A4}"/>
              </a:ext>
            </a:extLst>
          </p:cNvPr>
          <p:cNvPicPr>
            <a:picLocks noChangeAspect="1"/>
          </p:cNvPicPr>
          <p:nvPr/>
        </p:nvPicPr>
        <p:blipFill>
          <a:blip r:embed="rId6"/>
          <a:stretch>
            <a:fillRect/>
          </a:stretch>
        </p:blipFill>
        <p:spPr>
          <a:xfrm>
            <a:off x="3509305" y="3565946"/>
            <a:ext cx="1795663" cy="976589"/>
          </a:xfrm>
          <a:prstGeom prst="rect">
            <a:avLst/>
          </a:prstGeom>
        </p:spPr>
      </p:pic>
      <p:pic>
        <p:nvPicPr>
          <p:cNvPr id="21" name="図 20">
            <a:extLst>
              <a:ext uri="{FF2B5EF4-FFF2-40B4-BE49-F238E27FC236}">
                <a16:creationId xmlns:a16="http://schemas.microsoft.com/office/drawing/2014/main" id="{221187D2-007F-B6CD-9DC3-F67169CB8E57}"/>
              </a:ext>
            </a:extLst>
          </p:cNvPr>
          <p:cNvPicPr>
            <a:picLocks noChangeAspect="1"/>
          </p:cNvPicPr>
          <p:nvPr/>
        </p:nvPicPr>
        <p:blipFill>
          <a:blip r:embed="rId7"/>
          <a:stretch>
            <a:fillRect/>
          </a:stretch>
        </p:blipFill>
        <p:spPr>
          <a:xfrm>
            <a:off x="6174458" y="1273389"/>
            <a:ext cx="2324100" cy="698500"/>
          </a:xfrm>
          <a:prstGeom prst="rect">
            <a:avLst/>
          </a:prstGeom>
        </p:spPr>
      </p:pic>
      <p:pic>
        <p:nvPicPr>
          <p:cNvPr id="22" name="図 21">
            <a:extLst>
              <a:ext uri="{FF2B5EF4-FFF2-40B4-BE49-F238E27FC236}">
                <a16:creationId xmlns:a16="http://schemas.microsoft.com/office/drawing/2014/main" id="{AD6D34A8-DCC5-D4F7-8D45-14714AEF5578}"/>
              </a:ext>
            </a:extLst>
          </p:cNvPr>
          <p:cNvPicPr>
            <a:picLocks noChangeAspect="1"/>
          </p:cNvPicPr>
          <p:nvPr/>
        </p:nvPicPr>
        <p:blipFill>
          <a:blip r:embed="rId8"/>
          <a:stretch>
            <a:fillRect/>
          </a:stretch>
        </p:blipFill>
        <p:spPr>
          <a:xfrm>
            <a:off x="8498558" y="1281736"/>
            <a:ext cx="1828800" cy="698500"/>
          </a:xfrm>
          <a:prstGeom prst="rect">
            <a:avLst/>
          </a:prstGeom>
        </p:spPr>
      </p:pic>
      <p:pic>
        <p:nvPicPr>
          <p:cNvPr id="2" name="図 1">
            <a:extLst>
              <a:ext uri="{FF2B5EF4-FFF2-40B4-BE49-F238E27FC236}">
                <a16:creationId xmlns:a16="http://schemas.microsoft.com/office/drawing/2014/main" id="{6BBB3FE6-8BD9-B48F-ED90-D4BD82655228}"/>
              </a:ext>
            </a:extLst>
          </p:cNvPr>
          <p:cNvPicPr>
            <a:picLocks noChangeAspect="1"/>
          </p:cNvPicPr>
          <p:nvPr/>
        </p:nvPicPr>
        <p:blipFill>
          <a:blip r:embed="rId9"/>
          <a:stretch>
            <a:fillRect/>
          </a:stretch>
        </p:blipFill>
        <p:spPr>
          <a:xfrm>
            <a:off x="985280" y="210666"/>
            <a:ext cx="2832100" cy="825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D660BE-3BA3-97A9-F21A-A4C6468BB71D}"/>
              </a:ext>
            </a:extLst>
          </p:cNvPr>
          <p:cNvPicPr>
            <a:picLocks noChangeAspect="1"/>
          </p:cNvPicPr>
          <p:nvPr/>
        </p:nvPicPr>
        <p:blipFill>
          <a:blip r:embed="rId3"/>
          <a:stretch>
            <a:fillRect/>
          </a:stretch>
        </p:blipFill>
        <p:spPr>
          <a:xfrm>
            <a:off x="2659040" y="643467"/>
            <a:ext cx="6178548" cy="626974"/>
          </a:xfrm>
          <a:prstGeom prst="rect">
            <a:avLst/>
          </a:prstGeom>
        </p:spPr>
      </p:pic>
      <p:pic>
        <p:nvPicPr>
          <p:cNvPr id="3" name="図 2">
            <a:extLst>
              <a:ext uri="{FF2B5EF4-FFF2-40B4-BE49-F238E27FC236}">
                <a16:creationId xmlns:a16="http://schemas.microsoft.com/office/drawing/2014/main" id="{BF361A1B-2FA2-2978-9D35-A4986A7F0581}"/>
              </a:ext>
            </a:extLst>
          </p:cNvPr>
          <p:cNvPicPr>
            <a:picLocks noChangeAspect="1"/>
          </p:cNvPicPr>
          <p:nvPr/>
        </p:nvPicPr>
        <p:blipFill>
          <a:blip r:embed="rId4"/>
          <a:stretch>
            <a:fillRect/>
          </a:stretch>
        </p:blipFill>
        <p:spPr>
          <a:xfrm>
            <a:off x="2550744" y="2462583"/>
            <a:ext cx="6748525" cy="626974"/>
          </a:xfrm>
          <a:prstGeom prst="rect">
            <a:avLst/>
          </a:prstGeom>
        </p:spPr>
      </p:pic>
      <p:pic>
        <p:nvPicPr>
          <p:cNvPr id="4" name="図 3">
            <a:extLst>
              <a:ext uri="{FF2B5EF4-FFF2-40B4-BE49-F238E27FC236}">
                <a16:creationId xmlns:a16="http://schemas.microsoft.com/office/drawing/2014/main" id="{846170DA-A6C7-5E74-6BA6-0AD752ED030D}"/>
              </a:ext>
            </a:extLst>
          </p:cNvPr>
          <p:cNvPicPr>
            <a:picLocks noChangeAspect="1"/>
          </p:cNvPicPr>
          <p:nvPr/>
        </p:nvPicPr>
        <p:blipFill>
          <a:blip r:embed="rId5"/>
          <a:stretch>
            <a:fillRect/>
          </a:stretch>
        </p:blipFill>
        <p:spPr>
          <a:xfrm>
            <a:off x="2659040" y="4390557"/>
            <a:ext cx="6976516" cy="486939"/>
          </a:xfrm>
          <a:prstGeom prst="rect">
            <a:avLst/>
          </a:prstGeom>
        </p:spPr>
      </p:pic>
      <p:pic>
        <p:nvPicPr>
          <p:cNvPr id="1026" name="Picture 2" descr="StarkNet Sheds a Light on a New Direction for ZK Rollups">
            <a:extLst>
              <a:ext uri="{FF2B5EF4-FFF2-40B4-BE49-F238E27FC236}">
                <a16:creationId xmlns:a16="http://schemas.microsoft.com/office/drawing/2014/main" id="{93B86ECD-3FC4-27DB-4972-A8EAA2224B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7439" y="5091118"/>
            <a:ext cx="1920822" cy="12782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nts | Gitcoin">
            <a:extLst>
              <a:ext uri="{FF2B5EF4-FFF2-40B4-BE49-F238E27FC236}">
                <a16:creationId xmlns:a16="http://schemas.microsoft.com/office/drawing/2014/main" id="{42D30B56-4C9F-F1C5-8EC9-88D045DB35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5279" y="3019539"/>
            <a:ext cx="3226069" cy="1135098"/>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52FAD4A9-6A09-0EE9-E756-6882262D85F9}"/>
              </a:ext>
            </a:extLst>
          </p:cNvPr>
          <p:cNvPicPr>
            <a:picLocks noChangeAspect="1"/>
          </p:cNvPicPr>
          <p:nvPr/>
        </p:nvPicPr>
        <p:blipFill>
          <a:blip r:embed="rId8"/>
          <a:stretch>
            <a:fillRect/>
          </a:stretch>
        </p:blipFill>
        <p:spPr>
          <a:xfrm>
            <a:off x="3833192" y="1483381"/>
            <a:ext cx="4183629" cy="786568"/>
          </a:xfrm>
          <a:prstGeom prst="rect">
            <a:avLst/>
          </a:prstGeom>
        </p:spPr>
      </p:pic>
    </p:spTree>
    <p:extLst>
      <p:ext uri="{BB962C8B-B14F-4D97-AF65-F5344CB8AC3E}">
        <p14:creationId xmlns:p14="http://schemas.microsoft.com/office/powerpoint/2010/main" val="343822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748F0EB-C7CD-911A-631D-FC8EA74D0809}"/>
              </a:ext>
            </a:extLst>
          </p:cNvPr>
          <p:cNvSpPr txBox="1"/>
          <p:nvPr/>
        </p:nvSpPr>
        <p:spPr>
          <a:xfrm>
            <a:off x="760950" y="2826326"/>
            <a:ext cx="10767820" cy="646331"/>
          </a:xfrm>
          <a:prstGeom prst="rect">
            <a:avLst/>
          </a:prstGeom>
          <a:noFill/>
        </p:spPr>
        <p:txBody>
          <a:bodyPr wrap="none" rtlCol="0">
            <a:spAutoFit/>
          </a:bodyPr>
          <a:lstStyle/>
          <a:p>
            <a:r>
              <a:rPr lang="en-US" altLang="ja-JP" sz="3600" b="0" i="0" dirty="0">
                <a:effectLst/>
                <a:latin typeface="Söhne"/>
              </a:rPr>
              <a:t>Bring the post-hackathon project closer to a similar env</a:t>
            </a:r>
            <a:endParaRPr kumimoji="1" lang="ja-JP" altLang="en-US" sz="3600">
              <a:highlight>
                <a:srgbClr val="000000"/>
              </a:highlight>
            </a:endParaRPr>
          </a:p>
        </p:txBody>
      </p:sp>
      <p:pic>
        <p:nvPicPr>
          <p:cNvPr id="5" name="図 4">
            <a:extLst>
              <a:ext uri="{FF2B5EF4-FFF2-40B4-BE49-F238E27FC236}">
                <a16:creationId xmlns:a16="http://schemas.microsoft.com/office/drawing/2014/main" id="{B2E98BB5-7947-ADC9-1415-1BDEF26111E5}"/>
              </a:ext>
            </a:extLst>
          </p:cNvPr>
          <p:cNvPicPr>
            <a:picLocks noChangeAspect="1"/>
          </p:cNvPicPr>
          <p:nvPr/>
        </p:nvPicPr>
        <p:blipFill>
          <a:blip r:embed="rId3"/>
          <a:stretch>
            <a:fillRect/>
          </a:stretch>
        </p:blipFill>
        <p:spPr>
          <a:xfrm>
            <a:off x="760950" y="1280010"/>
            <a:ext cx="4572000" cy="825500"/>
          </a:xfrm>
          <a:prstGeom prst="rect">
            <a:avLst/>
          </a:prstGeom>
        </p:spPr>
      </p:pic>
    </p:spTree>
    <p:extLst>
      <p:ext uri="{BB962C8B-B14F-4D97-AF65-F5344CB8AC3E}">
        <p14:creationId xmlns:p14="http://schemas.microsoft.com/office/powerpoint/2010/main" val="1923895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AEFB3F1-83BD-33AE-864A-D6327D6FD050}"/>
              </a:ext>
            </a:extLst>
          </p:cNvPr>
          <p:cNvPicPr>
            <a:picLocks noChangeAspect="1"/>
          </p:cNvPicPr>
          <p:nvPr/>
        </p:nvPicPr>
        <p:blipFill>
          <a:blip r:embed="rId3"/>
          <a:stretch>
            <a:fillRect/>
          </a:stretch>
        </p:blipFill>
        <p:spPr>
          <a:xfrm>
            <a:off x="5483126" y="979612"/>
            <a:ext cx="311290" cy="4141370"/>
          </a:xfrm>
          <a:prstGeom prst="rect">
            <a:avLst/>
          </a:prstGeom>
        </p:spPr>
      </p:pic>
      <p:pic>
        <p:nvPicPr>
          <p:cNvPr id="3" name="図 2">
            <a:extLst>
              <a:ext uri="{FF2B5EF4-FFF2-40B4-BE49-F238E27FC236}">
                <a16:creationId xmlns:a16="http://schemas.microsoft.com/office/drawing/2014/main" id="{7C5531EC-16DC-D656-1B19-14F16BD38A71}"/>
              </a:ext>
            </a:extLst>
          </p:cNvPr>
          <p:cNvPicPr>
            <a:picLocks noChangeAspect="1"/>
          </p:cNvPicPr>
          <p:nvPr/>
        </p:nvPicPr>
        <p:blipFill>
          <a:blip r:embed="rId4"/>
          <a:stretch>
            <a:fillRect/>
          </a:stretch>
        </p:blipFill>
        <p:spPr>
          <a:xfrm>
            <a:off x="4896224" y="3861325"/>
            <a:ext cx="3679365" cy="486454"/>
          </a:xfrm>
          <a:prstGeom prst="rect">
            <a:avLst/>
          </a:prstGeom>
        </p:spPr>
      </p:pic>
      <p:pic>
        <p:nvPicPr>
          <p:cNvPr id="5" name="図 4">
            <a:extLst>
              <a:ext uri="{FF2B5EF4-FFF2-40B4-BE49-F238E27FC236}">
                <a16:creationId xmlns:a16="http://schemas.microsoft.com/office/drawing/2014/main" id="{B7EA0527-1E2F-3E76-DA67-723A60156657}"/>
              </a:ext>
            </a:extLst>
          </p:cNvPr>
          <p:cNvPicPr>
            <a:picLocks noChangeAspect="1"/>
          </p:cNvPicPr>
          <p:nvPr/>
        </p:nvPicPr>
        <p:blipFill>
          <a:blip r:embed="rId5"/>
          <a:stretch>
            <a:fillRect/>
          </a:stretch>
        </p:blipFill>
        <p:spPr>
          <a:xfrm>
            <a:off x="1901722" y="219175"/>
            <a:ext cx="8316030" cy="693002"/>
          </a:xfrm>
          <a:prstGeom prst="rect">
            <a:avLst/>
          </a:prstGeom>
        </p:spPr>
      </p:pic>
      <p:pic>
        <p:nvPicPr>
          <p:cNvPr id="6" name="図 5">
            <a:extLst>
              <a:ext uri="{FF2B5EF4-FFF2-40B4-BE49-F238E27FC236}">
                <a16:creationId xmlns:a16="http://schemas.microsoft.com/office/drawing/2014/main" id="{AC44EEEE-E642-59EB-5162-0323C61BF48F}"/>
              </a:ext>
            </a:extLst>
          </p:cNvPr>
          <p:cNvPicPr>
            <a:picLocks noChangeAspect="1"/>
          </p:cNvPicPr>
          <p:nvPr/>
        </p:nvPicPr>
        <p:blipFill>
          <a:blip r:embed="rId6"/>
          <a:stretch>
            <a:fillRect/>
          </a:stretch>
        </p:blipFill>
        <p:spPr>
          <a:xfrm>
            <a:off x="2733309" y="1306102"/>
            <a:ext cx="3269627" cy="480828"/>
          </a:xfrm>
          <a:prstGeom prst="rect">
            <a:avLst/>
          </a:prstGeom>
        </p:spPr>
      </p:pic>
      <p:pic>
        <p:nvPicPr>
          <p:cNvPr id="7" name="図 6">
            <a:extLst>
              <a:ext uri="{FF2B5EF4-FFF2-40B4-BE49-F238E27FC236}">
                <a16:creationId xmlns:a16="http://schemas.microsoft.com/office/drawing/2014/main" id="{9D5C9440-C37B-9FEE-21C6-AE1865E98FB3}"/>
              </a:ext>
            </a:extLst>
          </p:cNvPr>
          <p:cNvPicPr>
            <a:picLocks noChangeAspect="1"/>
          </p:cNvPicPr>
          <p:nvPr/>
        </p:nvPicPr>
        <p:blipFill>
          <a:blip r:embed="rId7"/>
          <a:stretch>
            <a:fillRect/>
          </a:stretch>
        </p:blipFill>
        <p:spPr>
          <a:xfrm>
            <a:off x="5254077" y="2166256"/>
            <a:ext cx="4936507" cy="480828"/>
          </a:xfrm>
          <a:prstGeom prst="rect">
            <a:avLst/>
          </a:prstGeom>
        </p:spPr>
      </p:pic>
      <p:pic>
        <p:nvPicPr>
          <p:cNvPr id="12" name="図 11">
            <a:extLst>
              <a:ext uri="{FF2B5EF4-FFF2-40B4-BE49-F238E27FC236}">
                <a16:creationId xmlns:a16="http://schemas.microsoft.com/office/drawing/2014/main" id="{7B1AD54B-0D9E-BC8D-3085-3A075D8CF3D8}"/>
              </a:ext>
            </a:extLst>
          </p:cNvPr>
          <p:cNvPicPr>
            <a:picLocks noChangeAspect="1"/>
          </p:cNvPicPr>
          <p:nvPr/>
        </p:nvPicPr>
        <p:blipFill>
          <a:blip r:embed="rId8"/>
          <a:stretch>
            <a:fillRect/>
          </a:stretch>
        </p:blipFill>
        <p:spPr>
          <a:xfrm>
            <a:off x="4129875" y="5071350"/>
            <a:ext cx="2987617" cy="581422"/>
          </a:xfrm>
          <a:prstGeom prst="rect">
            <a:avLst/>
          </a:prstGeom>
        </p:spPr>
      </p:pic>
      <p:pic>
        <p:nvPicPr>
          <p:cNvPr id="13" name="図 12">
            <a:extLst>
              <a:ext uri="{FF2B5EF4-FFF2-40B4-BE49-F238E27FC236}">
                <a16:creationId xmlns:a16="http://schemas.microsoft.com/office/drawing/2014/main" id="{57F23B14-57E9-A856-38BE-A2EAADEB3121}"/>
              </a:ext>
            </a:extLst>
          </p:cNvPr>
          <p:cNvPicPr>
            <a:picLocks noChangeAspect="1"/>
          </p:cNvPicPr>
          <p:nvPr/>
        </p:nvPicPr>
        <p:blipFill>
          <a:blip r:embed="rId9"/>
          <a:stretch>
            <a:fillRect/>
          </a:stretch>
        </p:blipFill>
        <p:spPr>
          <a:xfrm>
            <a:off x="2841042" y="3010588"/>
            <a:ext cx="3054160" cy="357694"/>
          </a:xfrm>
          <a:prstGeom prst="rect">
            <a:avLst/>
          </a:prstGeom>
        </p:spPr>
      </p:pic>
      <p:pic>
        <p:nvPicPr>
          <p:cNvPr id="14" name="図 13">
            <a:extLst>
              <a:ext uri="{FF2B5EF4-FFF2-40B4-BE49-F238E27FC236}">
                <a16:creationId xmlns:a16="http://schemas.microsoft.com/office/drawing/2014/main" id="{1D822B70-6D09-579E-EF59-415ACD07F54E}"/>
              </a:ext>
            </a:extLst>
          </p:cNvPr>
          <p:cNvPicPr>
            <a:picLocks noChangeAspect="1"/>
          </p:cNvPicPr>
          <p:nvPr/>
        </p:nvPicPr>
        <p:blipFill>
          <a:blip r:embed="rId10"/>
          <a:stretch>
            <a:fillRect/>
          </a:stretch>
        </p:blipFill>
        <p:spPr>
          <a:xfrm>
            <a:off x="659429" y="54857"/>
            <a:ext cx="1242293" cy="1079902"/>
          </a:xfrm>
          <a:prstGeom prst="rect">
            <a:avLst/>
          </a:prstGeom>
        </p:spPr>
      </p:pic>
      <p:pic>
        <p:nvPicPr>
          <p:cNvPr id="16" name="図 15">
            <a:extLst>
              <a:ext uri="{FF2B5EF4-FFF2-40B4-BE49-F238E27FC236}">
                <a16:creationId xmlns:a16="http://schemas.microsoft.com/office/drawing/2014/main" id="{316CFAFE-E661-6CBF-F90F-53B26F9F3D8A}"/>
              </a:ext>
            </a:extLst>
          </p:cNvPr>
          <p:cNvPicPr>
            <a:picLocks noChangeAspect="1"/>
          </p:cNvPicPr>
          <p:nvPr/>
        </p:nvPicPr>
        <p:blipFill>
          <a:blip r:embed="rId11"/>
          <a:stretch>
            <a:fillRect/>
          </a:stretch>
        </p:blipFill>
        <p:spPr>
          <a:xfrm>
            <a:off x="1740484" y="1028163"/>
            <a:ext cx="984423" cy="1103113"/>
          </a:xfrm>
          <a:prstGeom prst="rect">
            <a:avLst/>
          </a:prstGeom>
        </p:spPr>
      </p:pic>
      <p:pic>
        <p:nvPicPr>
          <p:cNvPr id="17" name="図 16">
            <a:extLst>
              <a:ext uri="{FF2B5EF4-FFF2-40B4-BE49-F238E27FC236}">
                <a16:creationId xmlns:a16="http://schemas.microsoft.com/office/drawing/2014/main" id="{102E9F9B-321E-4DEB-E331-B85B50C4E705}"/>
              </a:ext>
            </a:extLst>
          </p:cNvPr>
          <p:cNvPicPr>
            <a:picLocks noChangeAspect="1"/>
          </p:cNvPicPr>
          <p:nvPr/>
        </p:nvPicPr>
        <p:blipFill>
          <a:blip r:embed="rId12"/>
          <a:stretch>
            <a:fillRect/>
          </a:stretch>
        </p:blipFill>
        <p:spPr>
          <a:xfrm>
            <a:off x="10190584" y="1534497"/>
            <a:ext cx="1672157" cy="1126506"/>
          </a:xfrm>
          <a:prstGeom prst="rect">
            <a:avLst/>
          </a:prstGeom>
        </p:spPr>
      </p:pic>
      <p:pic>
        <p:nvPicPr>
          <p:cNvPr id="19" name="図 18">
            <a:extLst>
              <a:ext uri="{FF2B5EF4-FFF2-40B4-BE49-F238E27FC236}">
                <a16:creationId xmlns:a16="http://schemas.microsoft.com/office/drawing/2014/main" id="{C2F82B94-6A41-2FCA-F289-247BE06C436E}"/>
              </a:ext>
            </a:extLst>
          </p:cNvPr>
          <p:cNvPicPr>
            <a:picLocks noChangeAspect="1"/>
          </p:cNvPicPr>
          <p:nvPr/>
        </p:nvPicPr>
        <p:blipFill>
          <a:blip r:embed="rId10"/>
          <a:stretch>
            <a:fillRect/>
          </a:stretch>
        </p:blipFill>
        <p:spPr>
          <a:xfrm>
            <a:off x="1708496" y="2517647"/>
            <a:ext cx="1048398" cy="911353"/>
          </a:xfrm>
          <a:prstGeom prst="rect">
            <a:avLst/>
          </a:prstGeom>
        </p:spPr>
      </p:pic>
      <p:pic>
        <p:nvPicPr>
          <p:cNvPr id="21" name="図 20">
            <a:extLst>
              <a:ext uri="{FF2B5EF4-FFF2-40B4-BE49-F238E27FC236}">
                <a16:creationId xmlns:a16="http://schemas.microsoft.com/office/drawing/2014/main" id="{A8C95532-0C10-D825-3877-AD0461458070}"/>
              </a:ext>
            </a:extLst>
          </p:cNvPr>
          <p:cNvPicPr>
            <a:picLocks noChangeAspect="1"/>
          </p:cNvPicPr>
          <p:nvPr/>
        </p:nvPicPr>
        <p:blipFill>
          <a:blip r:embed="rId10"/>
          <a:stretch>
            <a:fillRect/>
          </a:stretch>
        </p:blipFill>
        <p:spPr>
          <a:xfrm>
            <a:off x="4053192" y="5736563"/>
            <a:ext cx="1161360" cy="1009549"/>
          </a:xfrm>
          <a:prstGeom prst="rect">
            <a:avLst/>
          </a:prstGeom>
        </p:spPr>
      </p:pic>
      <p:pic>
        <p:nvPicPr>
          <p:cNvPr id="22" name="図 21">
            <a:extLst>
              <a:ext uri="{FF2B5EF4-FFF2-40B4-BE49-F238E27FC236}">
                <a16:creationId xmlns:a16="http://schemas.microsoft.com/office/drawing/2014/main" id="{DAB8AE20-F5F0-5D7F-9D2F-006CF7EADB6D}"/>
              </a:ext>
            </a:extLst>
          </p:cNvPr>
          <p:cNvPicPr>
            <a:picLocks noChangeAspect="1"/>
          </p:cNvPicPr>
          <p:nvPr/>
        </p:nvPicPr>
        <p:blipFill>
          <a:blip r:embed="rId13"/>
          <a:stretch>
            <a:fillRect/>
          </a:stretch>
        </p:blipFill>
        <p:spPr>
          <a:xfrm>
            <a:off x="5289521" y="5929758"/>
            <a:ext cx="698500" cy="825500"/>
          </a:xfrm>
          <a:prstGeom prst="rect">
            <a:avLst/>
          </a:prstGeom>
        </p:spPr>
      </p:pic>
      <p:pic>
        <p:nvPicPr>
          <p:cNvPr id="23" name="図 22">
            <a:extLst>
              <a:ext uri="{FF2B5EF4-FFF2-40B4-BE49-F238E27FC236}">
                <a16:creationId xmlns:a16="http://schemas.microsoft.com/office/drawing/2014/main" id="{13A940CC-5B2E-8802-A655-68F417175C19}"/>
              </a:ext>
            </a:extLst>
          </p:cNvPr>
          <p:cNvPicPr>
            <a:picLocks noChangeAspect="1"/>
          </p:cNvPicPr>
          <p:nvPr/>
        </p:nvPicPr>
        <p:blipFill>
          <a:blip r:embed="rId12"/>
          <a:stretch>
            <a:fillRect/>
          </a:stretch>
        </p:blipFill>
        <p:spPr>
          <a:xfrm>
            <a:off x="6039566" y="5686493"/>
            <a:ext cx="1597682" cy="1076333"/>
          </a:xfrm>
          <a:prstGeom prst="rect">
            <a:avLst/>
          </a:prstGeom>
        </p:spPr>
      </p:pic>
    </p:spTree>
    <p:extLst>
      <p:ext uri="{BB962C8B-B14F-4D97-AF65-F5344CB8AC3E}">
        <p14:creationId xmlns:p14="http://schemas.microsoft.com/office/powerpoint/2010/main" val="2646710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アプリケーション&#10;&#10;自動的に生成された説明">
            <a:extLst>
              <a:ext uri="{FF2B5EF4-FFF2-40B4-BE49-F238E27FC236}">
                <a16:creationId xmlns:a16="http://schemas.microsoft.com/office/drawing/2014/main" id="{59974163-80EA-FF2E-7A9A-AE8AEC103D7C}"/>
              </a:ext>
            </a:extLst>
          </p:cNvPr>
          <p:cNvPicPr>
            <a:picLocks noChangeAspect="1"/>
          </p:cNvPicPr>
          <p:nvPr/>
        </p:nvPicPr>
        <p:blipFill>
          <a:blip r:embed="rId3"/>
          <a:stretch>
            <a:fillRect/>
          </a:stretch>
        </p:blipFill>
        <p:spPr>
          <a:xfrm>
            <a:off x="457202" y="322660"/>
            <a:ext cx="5426764" cy="2903318"/>
          </a:xfrm>
          <a:prstGeom prst="rect">
            <a:avLst/>
          </a:prstGeom>
        </p:spPr>
      </p:pic>
      <p:pic>
        <p:nvPicPr>
          <p:cNvPr id="3074" name="Picture 2">
            <a:extLst>
              <a:ext uri="{FF2B5EF4-FFF2-40B4-BE49-F238E27FC236}">
                <a16:creationId xmlns:a16="http://schemas.microsoft.com/office/drawing/2014/main" id="{3610E7FD-9DE4-222D-BF7D-F18825655C6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5645" y="4058681"/>
            <a:ext cx="5426764" cy="25505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513B683-1D65-BBF2-327A-497D1095D70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08034" y="1592997"/>
            <a:ext cx="5426764" cy="352739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54538DC6-C247-A71C-0BF7-BF8535C8EC13}"/>
              </a:ext>
            </a:extLst>
          </p:cNvPr>
          <p:cNvPicPr>
            <a:picLocks noChangeAspect="1"/>
          </p:cNvPicPr>
          <p:nvPr/>
        </p:nvPicPr>
        <p:blipFill>
          <a:blip r:embed="rId6"/>
          <a:stretch>
            <a:fillRect/>
          </a:stretch>
        </p:blipFill>
        <p:spPr>
          <a:xfrm>
            <a:off x="1697727" y="6121565"/>
            <a:ext cx="3022600" cy="698500"/>
          </a:xfrm>
          <a:prstGeom prst="rect">
            <a:avLst/>
          </a:prstGeom>
        </p:spPr>
      </p:pic>
      <p:pic>
        <p:nvPicPr>
          <p:cNvPr id="6" name="図 5">
            <a:extLst>
              <a:ext uri="{FF2B5EF4-FFF2-40B4-BE49-F238E27FC236}">
                <a16:creationId xmlns:a16="http://schemas.microsoft.com/office/drawing/2014/main" id="{AE1DC97E-D30C-173E-A150-FF0F2F21CF70}"/>
              </a:ext>
            </a:extLst>
          </p:cNvPr>
          <p:cNvPicPr>
            <a:picLocks noChangeAspect="1"/>
          </p:cNvPicPr>
          <p:nvPr/>
        </p:nvPicPr>
        <p:blipFill>
          <a:blip r:embed="rId7"/>
          <a:stretch>
            <a:fillRect/>
          </a:stretch>
        </p:blipFill>
        <p:spPr>
          <a:xfrm>
            <a:off x="1995834" y="-26590"/>
            <a:ext cx="2349500" cy="698500"/>
          </a:xfrm>
          <a:prstGeom prst="rect">
            <a:avLst/>
          </a:prstGeom>
        </p:spPr>
      </p:pic>
      <p:pic>
        <p:nvPicPr>
          <p:cNvPr id="7" name="図 6">
            <a:extLst>
              <a:ext uri="{FF2B5EF4-FFF2-40B4-BE49-F238E27FC236}">
                <a16:creationId xmlns:a16="http://schemas.microsoft.com/office/drawing/2014/main" id="{95F78F45-A791-863F-912E-4295C8F04271}"/>
              </a:ext>
            </a:extLst>
          </p:cNvPr>
          <p:cNvPicPr>
            <a:picLocks noChangeAspect="1"/>
          </p:cNvPicPr>
          <p:nvPr/>
        </p:nvPicPr>
        <p:blipFill>
          <a:blip r:embed="rId8"/>
          <a:stretch>
            <a:fillRect/>
          </a:stretch>
        </p:blipFill>
        <p:spPr>
          <a:xfrm>
            <a:off x="8399116" y="1060991"/>
            <a:ext cx="1244600" cy="698500"/>
          </a:xfrm>
          <a:prstGeom prst="rect">
            <a:avLst/>
          </a:prstGeom>
        </p:spPr>
      </p:pic>
      <p:pic>
        <p:nvPicPr>
          <p:cNvPr id="3080" name="Picture 8" descr="ドラゴンボール』フュージョンとは？やり方やエピソード等に迫る！ | ドラゴンボール最強キャラがついに決定！ランキングBEST10">
            <a:extLst>
              <a:ext uri="{FF2B5EF4-FFF2-40B4-BE49-F238E27FC236}">
                <a16:creationId xmlns:a16="http://schemas.microsoft.com/office/drawing/2014/main" id="{451DF4D5-5A64-3F4F-1C77-9A69EF16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7350" y="2355850"/>
            <a:ext cx="37973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24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3366880F-A0D4-3683-9197-46DB51540AD2}"/>
              </a:ext>
            </a:extLst>
          </p:cNvPr>
          <p:cNvPicPr>
            <a:picLocks noChangeAspect="1"/>
          </p:cNvPicPr>
          <p:nvPr/>
        </p:nvPicPr>
        <p:blipFill>
          <a:blip r:embed="rId3"/>
          <a:stretch>
            <a:fillRect/>
          </a:stretch>
        </p:blipFill>
        <p:spPr>
          <a:xfrm>
            <a:off x="-1" y="1403499"/>
            <a:ext cx="6761495" cy="4665338"/>
          </a:xfrm>
          <a:prstGeom prst="rect">
            <a:avLst/>
          </a:prstGeom>
        </p:spPr>
      </p:pic>
      <p:pic>
        <p:nvPicPr>
          <p:cNvPr id="5" name="図 4" descr="白黒の写真にテキストが書いてあるスマートフォンのスクリーンショット&#10;&#10;低い精度で自動的に生成された説明">
            <a:extLst>
              <a:ext uri="{FF2B5EF4-FFF2-40B4-BE49-F238E27FC236}">
                <a16:creationId xmlns:a16="http://schemas.microsoft.com/office/drawing/2014/main" id="{D624C90C-6C62-CBAE-E9E8-0B975D56EFFF}"/>
              </a:ext>
            </a:extLst>
          </p:cNvPr>
          <p:cNvPicPr>
            <a:picLocks noChangeAspect="1"/>
          </p:cNvPicPr>
          <p:nvPr/>
        </p:nvPicPr>
        <p:blipFill>
          <a:blip r:embed="rId4"/>
          <a:stretch>
            <a:fillRect/>
          </a:stretch>
        </p:blipFill>
        <p:spPr>
          <a:xfrm>
            <a:off x="6823000" y="2259417"/>
            <a:ext cx="5018167" cy="3588490"/>
          </a:xfrm>
          <a:prstGeom prst="rect">
            <a:avLst/>
          </a:prstGeom>
        </p:spPr>
      </p:pic>
      <p:sp>
        <p:nvSpPr>
          <p:cNvPr id="6" name="テキスト ボックス 5">
            <a:extLst>
              <a:ext uri="{FF2B5EF4-FFF2-40B4-BE49-F238E27FC236}">
                <a16:creationId xmlns:a16="http://schemas.microsoft.com/office/drawing/2014/main" id="{50A667FD-8E28-2451-9677-D9655907AFA8}"/>
              </a:ext>
            </a:extLst>
          </p:cNvPr>
          <p:cNvSpPr txBox="1"/>
          <p:nvPr/>
        </p:nvSpPr>
        <p:spPr>
          <a:xfrm>
            <a:off x="1805402" y="444216"/>
            <a:ext cx="8581195" cy="584775"/>
          </a:xfrm>
          <a:prstGeom prst="rect">
            <a:avLst/>
          </a:prstGeom>
          <a:noFill/>
        </p:spPr>
        <p:txBody>
          <a:bodyPr wrap="none" rtlCol="0">
            <a:spAutoFit/>
          </a:bodyPr>
          <a:lstStyle/>
          <a:p>
            <a:r>
              <a:rPr lang="en-US" altLang="ja-JP" sz="3200" dirty="0"/>
              <a:t>Gnosis Chain is Good Donation Environment</a:t>
            </a:r>
            <a:endParaRPr kumimoji="1" lang="ja-JP" altLang="en-US" sz="3200"/>
          </a:p>
        </p:txBody>
      </p:sp>
      <p:pic>
        <p:nvPicPr>
          <p:cNvPr id="7" name="図 6">
            <a:extLst>
              <a:ext uri="{FF2B5EF4-FFF2-40B4-BE49-F238E27FC236}">
                <a16:creationId xmlns:a16="http://schemas.microsoft.com/office/drawing/2014/main" id="{FCC4620B-DD0A-D64F-215B-6B2C386F4DA1}"/>
              </a:ext>
            </a:extLst>
          </p:cNvPr>
          <p:cNvPicPr>
            <a:picLocks noChangeAspect="1"/>
          </p:cNvPicPr>
          <p:nvPr/>
        </p:nvPicPr>
        <p:blipFill>
          <a:blip r:embed="rId5"/>
          <a:stretch>
            <a:fillRect/>
          </a:stretch>
        </p:blipFill>
        <p:spPr>
          <a:xfrm>
            <a:off x="7212859" y="1153686"/>
            <a:ext cx="868958" cy="868958"/>
          </a:xfrm>
          <a:prstGeom prst="rect">
            <a:avLst/>
          </a:prstGeom>
        </p:spPr>
      </p:pic>
      <p:sp>
        <p:nvSpPr>
          <p:cNvPr id="8" name="テキスト ボックス 7">
            <a:extLst>
              <a:ext uri="{FF2B5EF4-FFF2-40B4-BE49-F238E27FC236}">
                <a16:creationId xmlns:a16="http://schemas.microsoft.com/office/drawing/2014/main" id="{48426209-4F7E-B830-3965-76F9AB933AAF}"/>
              </a:ext>
            </a:extLst>
          </p:cNvPr>
          <p:cNvSpPr txBox="1"/>
          <p:nvPr/>
        </p:nvSpPr>
        <p:spPr>
          <a:xfrm>
            <a:off x="8129354" y="1403499"/>
            <a:ext cx="3312125" cy="461665"/>
          </a:xfrm>
          <a:prstGeom prst="rect">
            <a:avLst/>
          </a:prstGeom>
          <a:noFill/>
        </p:spPr>
        <p:txBody>
          <a:bodyPr wrap="none" rtlCol="0">
            <a:spAutoFit/>
          </a:bodyPr>
          <a:lstStyle/>
          <a:p>
            <a:r>
              <a:rPr kumimoji="1" lang="en-US" altLang="ja-JP" sz="2400" dirty="0"/>
              <a:t>Build on Gnosis Chain</a:t>
            </a:r>
            <a:endParaRPr kumimoji="1" lang="ja-JP" altLang="en-US" sz="2400"/>
          </a:p>
        </p:txBody>
      </p:sp>
    </p:spTree>
    <p:extLst>
      <p:ext uri="{BB962C8B-B14F-4D97-AF65-F5344CB8AC3E}">
        <p14:creationId xmlns:p14="http://schemas.microsoft.com/office/powerpoint/2010/main" val="4191371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43456557-93CA-96B4-A4E4-2051354FCCCC}"/>
              </a:ext>
            </a:extLst>
          </p:cNvPr>
          <p:cNvPicPr>
            <a:picLocks noChangeAspect="1"/>
          </p:cNvPicPr>
          <p:nvPr/>
        </p:nvPicPr>
        <p:blipFill>
          <a:blip r:embed="rId3"/>
          <a:stretch>
            <a:fillRect/>
          </a:stretch>
        </p:blipFill>
        <p:spPr>
          <a:xfrm>
            <a:off x="417503" y="407774"/>
            <a:ext cx="11356993" cy="5763674"/>
          </a:xfrm>
          <a:prstGeom prst="rect">
            <a:avLst/>
          </a:prstGeom>
          <a:ln>
            <a:noFill/>
          </a:ln>
        </p:spPr>
      </p:pic>
      <p:pic>
        <p:nvPicPr>
          <p:cNvPr id="6" name="図 5">
            <a:extLst>
              <a:ext uri="{FF2B5EF4-FFF2-40B4-BE49-F238E27FC236}">
                <a16:creationId xmlns:a16="http://schemas.microsoft.com/office/drawing/2014/main" id="{54BE8CA1-3849-B32C-AB58-C64622FB66F8}"/>
              </a:ext>
            </a:extLst>
          </p:cNvPr>
          <p:cNvPicPr>
            <a:picLocks noChangeAspect="1"/>
          </p:cNvPicPr>
          <p:nvPr/>
        </p:nvPicPr>
        <p:blipFill>
          <a:blip r:embed="rId4"/>
          <a:stretch>
            <a:fillRect/>
          </a:stretch>
        </p:blipFill>
        <p:spPr>
          <a:xfrm>
            <a:off x="376772" y="6071461"/>
            <a:ext cx="4195291" cy="436183"/>
          </a:xfrm>
          <a:prstGeom prst="rect">
            <a:avLst/>
          </a:prstGeom>
        </p:spPr>
      </p:pic>
      <p:pic>
        <p:nvPicPr>
          <p:cNvPr id="7" name="図 6">
            <a:extLst>
              <a:ext uri="{FF2B5EF4-FFF2-40B4-BE49-F238E27FC236}">
                <a16:creationId xmlns:a16="http://schemas.microsoft.com/office/drawing/2014/main" id="{1600C71C-29BF-9BE2-D51C-D9DEDB028294}"/>
              </a:ext>
            </a:extLst>
          </p:cNvPr>
          <p:cNvPicPr>
            <a:picLocks noChangeAspect="1"/>
          </p:cNvPicPr>
          <p:nvPr/>
        </p:nvPicPr>
        <p:blipFill>
          <a:blip r:embed="rId5"/>
          <a:stretch>
            <a:fillRect/>
          </a:stretch>
        </p:blipFill>
        <p:spPr>
          <a:xfrm>
            <a:off x="5080015" y="6003133"/>
            <a:ext cx="3576595" cy="472867"/>
          </a:xfrm>
          <a:prstGeom prst="rect">
            <a:avLst/>
          </a:prstGeom>
        </p:spPr>
      </p:pic>
      <p:pic>
        <p:nvPicPr>
          <p:cNvPr id="2" name="図 1">
            <a:extLst>
              <a:ext uri="{FF2B5EF4-FFF2-40B4-BE49-F238E27FC236}">
                <a16:creationId xmlns:a16="http://schemas.microsoft.com/office/drawing/2014/main" id="{29837D12-BB52-AA65-0866-B6D7A7829624}"/>
              </a:ext>
            </a:extLst>
          </p:cNvPr>
          <p:cNvPicPr>
            <a:picLocks noChangeAspect="1"/>
          </p:cNvPicPr>
          <p:nvPr/>
        </p:nvPicPr>
        <p:blipFill>
          <a:blip r:embed="rId6"/>
          <a:stretch>
            <a:fillRect/>
          </a:stretch>
        </p:blipFill>
        <p:spPr>
          <a:xfrm>
            <a:off x="8949010" y="5868804"/>
            <a:ext cx="2987617" cy="581422"/>
          </a:xfrm>
          <a:prstGeom prst="rect">
            <a:avLst/>
          </a:prstGeom>
        </p:spPr>
      </p:pic>
    </p:spTree>
    <p:extLst>
      <p:ext uri="{BB962C8B-B14F-4D97-AF65-F5344CB8AC3E}">
        <p14:creationId xmlns:p14="http://schemas.microsoft.com/office/powerpoint/2010/main" val="16422680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14314</TotalTime>
  <Words>912</Words>
  <Application>Microsoft Macintosh PowerPoint</Application>
  <PresentationFormat>ワイド画面</PresentationFormat>
  <Paragraphs>94</Paragraphs>
  <Slides>18</Slides>
  <Notes>18</Notes>
  <HiddenSlides>0</HiddenSlides>
  <MMClips>0</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18</vt:i4>
      </vt:variant>
    </vt:vector>
  </HeadingPairs>
  <TitlesOfParts>
    <vt:vector size="26" baseType="lpstr">
      <vt:lpstr>Söhne</vt:lpstr>
      <vt:lpstr>游ゴシック</vt:lpstr>
      <vt:lpstr>游ゴシック Light</vt:lpstr>
      <vt:lpstr>Arial</vt:lpstr>
      <vt:lpstr>Calibri</vt:lpstr>
      <vt:lpstr>Menlo</vt:lpstr>
      <vt:lpstr>Office テーマ</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大西 恒彰</dc:creator>
  <cp:lastModifiedBy>大西 恒彰</cp:lastModifiedBy>
  <cp:revision>37</cp:revision>
  <dcterms:created xsi:type="dcterms:W3CDTF">2023-04-04T13:10:16Z</dcterms:created>
  <dcterms:modified xsi:type="dcterms:W3CDTF">2023-04-15T15:11:21Z</dcterms:modified>
</cp:coreProperties>
</file>